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321"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 id="317" r:id="rId60"/>
    <p:sldId id="318" r:id="rId61"/>
    <p:sldId id="319" r:id="rId62"/>
    <p:sldId id="320"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2.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3.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4DEEF-4975-4648-B486-4D398E3DDD65}" type="datetimeFigureOut">
              <a:rPr lang="en-US" smtClean="0"/>
              <a:pPr/>
              <a:t>29/10/2018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0D626D-666F-47CF-890B-DFAEB5E841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1DE987-680C-42B1-AF22-F3E2D4AF73BB}" type="datetimeFigureOut">
              <a:rPr lang="en-US" smtClean="0"/>
              <a:pPr/>
              <a:t>29/10/2018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22CDE-EEC5-4205-AD01-CD8548979E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DE987-680C-42B1-AF22-F3E2D4AF73BB}" type="datetimeFigureOut">
              <a:rPr lang="en-US" smtClean="0"/>
              <a:pPr/>
              <a:t>29/10/2018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22CDE-EEC5-4205-AD01-CD8548979E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5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1.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Constructs in VHDL</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ChangeArrowheads="1"/>
          </p:cNvSpPr>
          <p:nvPr/>
        </p:nvSpPr>
        <p:spPr bwMode="auto">
          <a:xfrm>
            <a:off x="315913" y="1076325"/>
            <a:ext cx="5175250" cy="5235575"/>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r>
              <a:rPr lang="en-US" sz="1600" b="1">
                <a:latin typeface="Courier New" pitchFamily="49" charset="0"/>
              </a:rPr>
              <a:t>library IEEE;</a:t>
            </a:r>
          </a:p>
          <a:p>
            <a:pPr eaLnBrk="0" hangingPunct="0"/>
            <a:r>
              <a:rPr lang="en-US" sz="1600" b="1">
                <a:latin typeface="Courier New" pitchFamily="49" charset="0"/>
              </a:rPr>
              <a:t>use IEEE.std_logic_1164.all;</a:t>
            </a:r>
          </a:p>
          <a:p>
            <a:pPr eaLnBrk="0" hangingPunct="0"/>
            <a:endParaRPr lang="en-US" sz="1600" b="1">
              <a:latin typeface="Courier New" pitchFamily="49" charset="0"/>
            </a:endParaRPr>
          </a:p>
          <a:p>
            <a:pPr eaLnBrk="0" hangingPunct="0"/>
            <a:r>
              <a:rPr lang="en-US" sz="1600" b="1">
                <a:latin typeface="Courier New" pitchFamily="49" charset="0"/>
              </a:rPr>
              <a:t>entity my_exor is</a:t>
            </a:r>
          </a:p>
          <a:p>
            <a:pPr eaLnBrk="0" hangingPunct="0"/>
            <a:r>
              <a:rPr lang="en-US" sz="1600" b="1">
                <a:latin typeface="Courier New" pitchFamily="49" charset="0"/>
              </a:rPr>
              <a:t>port (ip1   : </a:t>
            </a:r>
            <a:r>
              <a:rPr lang="en-US" sz="1600" b="1">
                <a:solidFill>
                  <a:srgbClr val="E20A2E"/>
                </a:solidFill>
                <a:latin typeface="Courier New" pitchFamily="49" charset="0"/>
              </a:rPr>
              <a:t>in </a:t>
            </a:r>
            <a:r>
              <a:rPr lang="en-US" sz="1600" b="1">
                <a:latin typeface="Courier New" pitchFamily="49" charset="0"/>
              </a:rPr>
              <a:t> std_logic;</a:t>
            </a:r>
          </a:p>
          <a:p>
            <a:pPr eaLnBrk="0" hangingPunct="0"/>
            <a:r>
              <a:rPr lang="en-US" sz="1600" b="1">
                <a:latin typeface="Courier New" pitchFamily="49" charset="0"/>
              </a:rPr>
              <a:t>      ip2   : </a:t>
            </a:r>
            <a:r>
              <a:rPr lang="en-US" sz="1600" b="1">
                <a:solidFill>
                  <a:srgbClr val="E20A2E"/>
                </a:solidFill>
                <a:latin typeface="Courier New" pitchFamily="49" charset="0"/>
              </a:rPr>
              <a:t>in</a:t>
            </a:r>
            <a:r>
              <a:rPr lang="en-US" sz="1600" b="1">
                <a:latin typeface="Courier New" pitchFamily="49" charset="0"/>
              </a:rPr>
              <a:t>  std_logic;</a:t>
            </a:r>
          </a:p>
          <a:p>
            <a:pPr eaLnBrk="0" hangingPunct="0"/>
            <a:r>
              <a:rPr lang="en-US" sz="1600" b="1">
                <a:latin typeface="Courier New" pitchFamily="49" charset="0"/>
              </a:rPr>
              <a:t>      op1   : </a:t>
            </a:r>
            <a:r>
              <a:rPr lang="en-US" sz="1600" b="1">
                <a:solidFill>
                  <a:srgbClr val="E20A2E"/>
                </a:solidFill>
                <a:latin typeface="Courier New" pitchFamily="49" charset="0"/>
              </a:rPr>
              <a:t>out</a:t>
            </a:r>
            <a:r>
              <a:rPr lang="en-US" sz="1600" b="1">
                <a:latin typeface="Courier New" pitchFamily="49" charset="0"/>
              </a:rPr>
              <a:t> std_logic</a:t>
            </a:r>
          </a:p>
          <a:p>
            <a:pPr eaLnBrk="0" hangingPunct="0"/>
            <a:r>
              <a:rPr lang="en-US" sz="1600" b="1">
                <a:latin typeface="Courier New" pitchFamily="49" charset="0"/>
              </a:rPr>
              <a:t>     );</a:t>
            </a:r>
          </a:p>
          <a:p>
            <a:pPr eaLnBrk="0" hangingPunct="0"/>
            <a:r>
              <a:rPr lang="en-US" sz="1600" b="1">
                <a:latin typeface="Courier New" pitchFamily="49" charset="0"/>
              </a:rPr>
              <a:t>end my_exor;</a:t>
            </a: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p:txBody>
      </p:sp>
      <p:sp>
        <p:nvSpPr>
          <p:cNvPr id="322563" name="Rectangle 3"/>
          <p:cNvSpPr>
            <a:spLocks noChangeArrowheads="1"/>
          </p:cNvSpPr>
          <p:nvPr/>
        </p:nvSpPr>
        <p:spPr bwMode="auto">
          <a:xfrm>
            <a:off x="5081588" y="1658938"/>
            <a:ext cx="2578100" cy="673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entity - defines the</a:t>
            </a:r>
          </a:p>
          <a:p>
            <a:pPr eaLnBrk="0" hangingPunct="0"/>
            <a:r>
              <a:rPr lang="en-US" sz="1600" b="1">
                <a:latin typeface="Arial" charset="0"/>
              </a:rPr>
              <a:t>interface.</a:t>
            </a:r>
          </a:p>
        </p:txBody>
      </p:sp>
      <p:sp>
        <p:nvSpPr>
          <p:cNvPr id="322564" name="Line 4"/>
          <p:cNvSpPr>
            <a:spLocks noChangeShapeType="1"/>
          </p:cNvSpPr>
          <p:nvPr/>
        </p:nvSpPr>
        <p:spPr bwMode="auto">
          <a:xfrm flipH="1">
            <a:off x="3041650" y="1935163"/>
            <a:ext cx="2039938"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2565" name="Arc 5"/>
          <p:cNvSpPr>
            <a:spLocks/>
          </p:cNvSpPr>
          <p:nvPr/>
        </p:nvSpPr>
        <p:spPr bwMode="auto">
          <a:xfrm>
            <a:off x="2309813" y="2819400"/>
            <a:ext cx="3284537" cy="60325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prstDash val="sysDot"/>
            <a:round/>
            <a:headEnd/>
            <a:tailEnd type="triangle" w="med" len="med"/>
          </a:ln>
          <a:effectLst/>
        </p:spPr>
        <p:txBody>
          <a:bodyPr wrap="none" anchor="ctr"/>
          <a:lstStyle/>
          <a:p>
            <a:endParaRPr lang="en-US"/>
          </a:p>
        </p:txBody>
      </p:sp>
      <p:sp>
        <p:nvSpPr>
          <p:cNvPr id="322566" name="Rectangle 6"/>
          <p:cNvSpPr>
            <a:spLocks noChangeArrowheads="1"/>
          </p:cNvSpPr>
          <p:nvPr/>
        </p:nvSpPr>
        <p:spPr bwMode="auto">
          <a:xfrm>
            <a:off x="5584825" y="2667000"/>
            <a:ext cx="2263775" cy="1295400"/>
          </a:xfrm>
          <a:prstGeom prst="rect">
            <a:avLst/>
          </a:prstGeom>
          <a:solidFill>
            <a:schemeClr val="bg1"/>
          </a:solidFill>
          <a:ln w="12700">
            <a:solidFill>
              <a:srgbClr val="FF0000"/>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latin typeface="Arial" charset="0"/>
              </a:rPr>
              <a:t>Mode of the port : </a:t>
            </a:r>
          </a:p>
          <a:p>
            <a:pPr eaLnBrk="0" hangingPunct="0"/>
            <a:r>
              <a:rPr lang="en-US" sz="1800" b="1">
                <a:latin typeface="Arial" charset="0"/>
              </a:rPr>
              <a:t>Direction of flow. </a:t>
            </a:r>
          </a:p>
          <a:p>
            <a:pPr eaLnBrk="0" hangingPunct="0"/>
            <a:r>
              <a:rPr lang="en-US" sz="1800" b="1">
                <a:latin typeface="Arial" charset="0"/>
              </a:rPr>
              <a:t>It can be </a:t>
            </a:r>
          </a:p>
          <a:p>
            <a:pPr eaLnBrk="0" hangingPunct="0"/>
            <a:r>
              <a:rPr lang="en-US" sz="1800" b="1">
                <a:solidFill>
                  <a:srgbClr val="E20A2E"/>
                </a:solidFill>
                <a:latin typeface="Arial" charset="0"/>
              </a:rPr>
              <a:t>in, out or inout</a:t>
            </a:r>
          </a:p>
        </p:txBody>
      </p:sp>
      <p:sp>
        <p:nvSpPr>
          <p:cNvPr id="322567" name="Rectangle 7"/>
          <p:cNvSpPr>
            <a:spLocks noChangeArrowheads="1"/>
          </p:cNvSpPr>
          <p:nvPr/>
        </p:nvSpPr>
        <p:spPr bwMode="auto">
          <a:xfrm>
            <a:off x="352425" y="549275"/>
            <a:ext cx="3395663"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rPr>
              <a:t>my EXOR gate</a:t>
            </a:r>
            <a:r>
              <a:rPr lang="en-US" b="1"/>
              <a:t>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ChangeArrowheads="1"/>
          </p:cNvSpPr>
          <p:nvPr/>
        </p:nvSpPr>
        <p:spPr bwMode="auto">
          <a:xfrm>
            <a:off x="315913" y="1076325"/>
            <a:ext cx="5175250" cy="5235575"/>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r>
              <a:rPr lang="en-US" sz="1600" b="1">
                <a:latin typeface="Courier New" pitchFamily="49" charset="0"/>
              </a:rPr>
              <a:t>library </a:t>
            </a:r>
            <a:r>
              <a:rPr lang="en-US" sz="1600" b="1">
                <a:solidFill>
                  <a:srgbClr val="E20A2E"/>
                </a:solidFill>
                <a:latin typeface="Courier New" pitchFamily="49" charset="0"/>
              </a:rPr>
              <a:t>IEEE</a:t>
            </a:r>
            <a:r>
              <a:rPr lang="en-US" sz="1600" b="1">
                <a:latin typeface="Courier New" pitchFamily="49" charset="0"/>
              </a:rPr>
              <a:t>;</a:t>
            </a:r>
          </a:p>
          <a:p>
            <a:pPr eaLnBrk="0" hangingPunct="0"/>
            <a:r>
              <a:rPr lang="en-US" sz="1600" b="1">
                <a:latin typeface="Courier New" pitchFamily="49" charset="0"/>
              </a:rPr>
              <a:t>use IEEE.std_logic_1164.all;</a:t>
            </a:r>
          </a:p>
          <a:p>
            <a:pPr eaLnBrk="0" hangingPunct="0"/>
            <a:endParaRPr lang="en-US" sz="1600" b="1">
              <a:latin typeface="Courier New" pitchFamily="49" charset="0"/>
            </a:endParaRPr>
          </a:p>
          <a:p>
            <a:pPr eaLnBrk="0" hangingPunct="0"/>
            <a:r>
              <a:rPr lang="en-US" sz="1600" b="1">
                <a:latin typeface="Courier New" pitchFamily="49" charset="0"/>
              </a:rPr>
              <a:t>entity my_exor is</a:t>
            </a:r>
          </a:p>
          <a:p>
            <a:pPr eaLnBrk="0" hangingPunct="0"/>
            <a:r>
              <a:rPr lang="en-US" sz="1600" b="1">
                <a:latin typeface="Courier New" pitchFamily="49" charset="0"/>
              </a:rPr>
              <a:t>port (ip1   : in  </a:t>
            </a:r>
            <a:r>
              <a:rPr lang="en-US" sz="1600" b="1">
                <a:solidFill>
                  <a:srgbClr val="E20A2E"/>
                </a:solidFill>
                <a:latin typeface="Courier New" pitchFamily="49" charset="0"/>
              </a:rPr>
              <a:t>std_logic</a:t>
            </a:r>
            <a:r>
              <a:rPr lang="en-US" sz="1600" b="1">
                <a:latin typeface="Courier New" pitchFamily="49" charset="0"/>
              </a:rPr>
              <a:t>;</a:t>
            </a:r>
          </a:p>
          <a:p>
            <a:pPr eaLnBrk="0" hangingPunct="0"/>
            <a:r>
              <a:rPr lang="en-US" sz="1600" b="1">
                <a:latin typeface="Courier New" pitchFamily="49" charset="0"/>
              </a:rPr>
              <a:t>      ip2   : in  </a:t>
            </a:r>
            <a:r>
              <a:rPr lang="en-US" sz="1600" b="1">
                <a:solidFill>
                  <a:srgbClr val="E20A2E"/>
                </a:solidFill>
                <a:latin typeface="Courier New" pitchFamily="49" charset="0"/>
              </a:rPr>
              <a:t>std_logic</a:t>
            </a:r>
            <a:r>
              <a:rPr lang="en-US" sz="1600" b="1">
                <a:latin typeface="Courier New" pitchFamily="49" charset="0"/>
              </a:rPr>
              <a:t>;</a:t>
            </a:r>
          </a:p>
          <a:p>
            <a:pPr eaLnBrk="0" hangingPunct="0"/>
            <a:r>
              <a:rPr lang="en-US" sz="1600" b="1">
                <a:latin typeface="Courier New" pitchFamily="49" charset="0"/>
              </a:rPr>
              <a:t>      op1   : out </a:t>
            </a:r>
            <a:r>
              <a:rPr lang="en-US" sz="1600" b="1">
                <a:solidFill>
                  <a:srgbClr val="E20A2E"/>
                </a:solidFill>
                <a:latin typeface="Courier New" pitchFamily="49" charset="0"/>
              </a:rPr>
              <a:t>std_logic</a:t>
            </a:r>
            <a:endParaRPr lang="en-US" sz="1600" b="1">
              <a:latin typeface="Courier New" pitchFamily="49" charset="0"/>
            </a:endParaRPr>
          </a:p>
          <a:p>
            <a:pPr eaLnBrk="0" hangingPunct="0"/>
            <a:r>
              <a:rPr lang="en-US" sz="1600" b="1">
                <a:latin typeface="Courier New" pitchFamily="49" charset="0"/>
              </a:rPr>
              <a:t>     );</a:t>
            </a:r>
          </a:p>
          <a:p>
            <a:pPr eaLnBrk="0" hangingPunct="0"/>
            <a:r>
              <a:rPr lang="en-US" sz="1600" b="1">
                <a:latin typeface="Courier New" pitchFamily="49" charset="0"/>
              </a:rPr>
              <a:t>end my_exor;</a:t>
            </a: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p:txBody>
      </p:sp>
      <p:sp>
        <p:nvSpPr>
          <p:cNvPr id="323587" name="Rectangle 3"/>
          <p:cNvSpPr>
            <a:spLocks noChangeArrowheads="1"/>
          </p:cNvSpPr>
          <p:nvPr/>
        </p:nvSpPr>
        <p:spPr bwMode="auto">
          <a:xfrm>
            <a:off x="5081588" y="1695450"/>
            <a:ext cx="2005012" cy="6667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entity - defines the</a:t>
            </a:r>
          </a:p>
          <a:p>
            <a:pPr eaLnBrk="0" hangingPunct="0"/>
            <a:r>
              <a:rPr lang="en-US" sz="1600" b="1">
                <a:latin typeface="Arial" charset="0"/>
              </a:rPr>
              <a:t>interface.</a:t>
            </a:r>
          </a:p>
        </p:txBody>
      </p:sp>
      <p:sp>
        <p:nvSpPr>
          <p:cNvPr id="323588" name="Line 4"/>
          <p:cNvSpPr>
            <a:spLocks noChangeShapeType="1"/>
          </p:cNvSpPr>
          <p:nvPr/>
        </p:nvSpPr>
        <p:spPr bwMode="auto">
          <a:xfrm flipH="1">
            <a:off x="3041650" y="1935163"/>
            <a:ext cx="2039938"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3589" name="Arc 5"/>
          <p:cNvSpPr>
            <a:spLocks/>
          </p:cNvSpPr>
          <p:nvPr/>
        </p:nvSpPr>
        <p:spPr bwMode="auto">
          <a:xfrm>
            <a:off x="2217738" y="2849563"/>
            <a:ext cx="527050" cy="49688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prstDash val="sysDot"/>
            <a:round/>
            <a:headEnd/>
            <a:tailEnd type="triangle" w="med" len="med"/>
          </a:ln>
          <a:effectLst/>
        </p:spPr>
        <p:txBody>
          <a:bodyPr wrap="none" anchor="ctr"/>
          <a:lstStyle/>
          <a:p>
            <a:endParaRPr lang="en-US"/>
          </a:p>
        </p:txBody>
      </p:sp>
      <p:sp>
        <p:nvSpPr>
          <p:cNvPr id="323590" name="Rectangle 6"/>
          <p:cNvSpPr>
            <a:spLocks noChangeArrowheads="1"/>
          </p:cNvSpPr>
          <p:nvPr/>
        </p:nvSpPr>
        <p:spPr bwMode="auto">
          <a:xfrm>
            <a:off x="2819400" y="2895600"/>
            <a:ext cx="1905000" cy="838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Mode of the port :</a:t>
            </a:r>
          </a:p>
          <a:p>
            <a:pPr eaLnBrk="0" hangingPunct="0"/>
            <a:r>
              <a:rPr lang="en-US" sz="1600" b="1">
                <a:latin typeface="Arial" charset="0"/>
              </a:rPr>
              <a:t>It can be </a:t>
            </a:r>
          </a:p>
          <a:p>
            <a:pPr eaLnBrk="0" hangingPunct="0"/>
            <a:r>
              <a:rPr lang="en-US" sz="1600" b="1">
                <a:latin typeface="Arial" charset="0"/>
              </a:rPr>
              <a:t>in, out or inout</a:t>
            </a:r>
          </a:p>
        </p:txBody>
      </p:sp>
      <p:sp>
        <p:nvSpPr>
          <p:cNvPr id="323591" name="Rectangle 7"/>
          <p:cNvSpPr>
            <a:spLocks noChangeArrowheads="1"/>
          </p:cNvSpPr>
          <p:nvPr/>
        </p:nvSpPr>
        <p:spPr bwMode="auto">
          <a:xfrm>
            <a:off x="5705475" y="2551113"/>
            <a:ext cx="3173413" cy="3660775"/>
          </a:xfrm>
          <a:prstGeom prst="rect">
            <a:avLst/>
          </a:prstGeom>
          <a:solidFill>
            <a:schemeClr val="bg1"/>
          </a:solidFill>
          <a:ln w="12700">
            <a:solidFill>
              <a:srgbClr val="FF0000"/>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solidFill>
                  <a:srgbClr val="E20A2E"/>
                </a:solidFill>
                <a:latin typeface="Arial" charset="0"/>
              </a:rPr>
              <a:t>std_logic</a:t>
            </a:r>
            <a:r>
              <a:rPr lang="en-US" sz="1800" b="1">
                <a:solidFill>
                  <a:schemeClr val="hlink"/>
                </a:solidFill>
                <a:latin typeface="Arial" charset="0"/>
              </a:rPr>
              <a:t> </a:t>
            </a:r>
            <a:r>
              <a:rPr lang="en-US" sz="1800" b="1">
                <a:latin typeface="Arial" charset="0"/>
              </a:rPr>
              <a:t>is the type of the </a:t>
            </a:r>
          </a:p>
          <a:p>
            <a:pPr eaLnBrk="0" hangingPunct="0"/>
            <a:r>
              <a:rPr lang="en-US" sz="1800" b="1">
                <a:latin typeface="Arial" charset="0"/>
              </a:rPr>
              <a:t>port.</a:t>
            </a:r>
          </a:p>
          <a:p>
            <a:pPr eaLnBrk="0" hangingPunct="0"/>
            <a:r>
              <a:rPr lang="en-US" sz="1800" b="1">
                <a:latin typeface="Arial" charset="0"/>
              </a:rPr>
              <a:t>Standard logic is defined </a:t>
            </a:r>
          </a:p>
          <a:p>
            <a:pPr eaLnBrk="0" hangingPunct="0"/>
            <a:r>
              <a:rPr lang="en-US" sz="1800" b="1">
                <a:latin typeface="Arial" charset="0"/>
              </a:rPr>
              <a:t>by the standard </a:t>
            </a:r>
          </a:p>
          <a:p>
            <a:pPr eaLnBrk="0" hangingPunct="0"/>
            <a:r>
              <a:rPr lang="en-US" sz="1800" b="1">
                <a:latin typeface="Arial" charset="0"/>
              </a:rPr>
              <a:t>IEEE 1164.</a:t>
            </a:r>
          </a:p>
          <a:p>
            <a:pPr eaLnBrk="0" hangingPunct="0"/>
            <a:r>
              <a:rPr lang="en-US" sz="1800" b="1">
                <a:latin typeface="Arial" charset="0"/>
              </a:rPr>
              <a:t>It is defined in the IEEE </a:t>
            </a:r>
          </a:p>
          <a:p>
            <a:pPr eaLnBrk="0" hangingPunct="0"/>
            <a:r>
              <a:rPr lang="en-US" sz="1800" b="1">
                <a:latin typeface="Arial" charset="0"/>
              </a:rPr>
              <a:t>library.</a:t>
            </a:r>
          </a:p>
          <a:p>
            <a:pPr eaLnBrk="0" hangingPunct="0"/>
            <a:r>
              <a:rPr lang="en-US" sz="1800" b="1">
                <a:latin typeface="Arial" charset="0"/>
              </a:rPr>
              <a:t>Any node of type std_logic </a:t>
            </a:r>
          </a:p>
          <a:p>
            <a:pPr eaLnBrk="0" hangingPunct="0"/>
            <a:r>
              <a:rPr lang="en-US" sz="1800" b="1">
                <a:latin typeface="Arial" charset="0"/>
              </a:rPr>
              <a:t>can take 9 different values.</a:t>
            </a:r>
          </a:p>
          <a:p>
            <a:pPr eaLnBrk="0" hangingPunct="0"/>
            <a:r>
              <a:rPr lang="en-US" sz="1800" b="1">
                <a:latin typeface="Arial" charset="0"/>
              </a:rPr>
              <a:t>‘0’ , ’1’ , ’H’ , ’L’ , ’Z’ , </a:t>
            </a:r>
          </a:p>
          <a:p>
            <a:pPr eaLnBrk="0" hangingPunct="0"/>
            <a:r>
              <a:rPr lang="en-US" sz="1800" b="1">
                <a:latin typeface="Arial" charset="0"/>
              </a:rPr>
              <a:t>’U’ , ’X’ , ’W’ , ’-’</a:t>
            </a:r>
          </a:p>
        </p:txBody>
      </p:sp>
      <p:sp>
        <p:nvSpPr>
          <p:cNvPr id="323592" name="Line 8"/>
          <p:cNvSpPr>
            <a:spLocks noChangeShapeType="1"/>
          </p:cNvSpPr>
          <p:nvPr/>
        </p:nvSpPr>
        <p:spPr bwMode="auto">
          <a:xfrm flipH="1">
            <a:off x="3803650" y="2713038"/>
            <a:ext cx="1901825"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3593" name="Rectangle 9"/>
          <p:cNvSpPr>
            <a:spLocks noChangeArrowheads="1"/>
          </p:cNvSpPr>
          <p:nvPr/>
        </p:nvSpPr>
        <p:spPr bwMode="auto">
          <a:xfrm>
            <a:off x="352425" y="549275"/>
            <a:ext cx="3395663"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rPr>
              <a:t>my EXOR gate</a:t>
            </a:r>
            <a:r>
              <a:rPr lang="en-US" b="1"/>
              <a:t>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p:cNvSpPr>
            <a:spLocks noChangeArrowheads="1"/>
          </p:cNvSpPr>
          <p:nvPr/>
        </p:nvSpPr>
        <p:spPr bwMode="auto">
          <a:xfrm>
            <a:off x="304800" y="1066800"/>
            <a:ext cx="5175250" cy="5235575"/>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r>
              <a:rPr lang="en-US" sz="1600" b="1">
                <a:solidFill>
                  <a:srgbClr val="E20A2E"/>
                </a:solidFill>
                <a:latin typeface="Courier New" pitchFamily="49" charset="0"/>
              </a:rPr>
              <a:t>library IEEE;</a:t>
            </a:r>
          </a:p>
          <a:p>
            <a:pPr eaLnBrk="0" hangingPunct="0"/>
            <a:r>
              <a:rPr lang="en-US" sz="1600" b="1">
                <a:solidFill>
                  <a:srgbClr val="E20A2E"/>
                </a:solidFill>
                <a:latin typeface="Courier New" pitchFamily="49" charset="0"/>
              </a:rPr>
              <a:t>use IEEE.std_logic_1164.all;</a:t>
            </a:r>
            <a:endParaRPr lang="en-US" sz="1600" b="1">
              <a:solidFill>
                <a:schemeClr val="hlink"/>
              </a:solidFill>
              <a:latin typeface="Courier New" pitchFamily="49" charset="0"/>
            </a:endParaRPr>
          </a:p>
          <a:p>
            <a:pPr eaLnBrk="0" hangingPunct="0"/>
            <a:endParaRPr lang="en-US" sz="1600" b="1">
              <a:latin typeface="Courier New" pitchFamily="49" charset="0"/>
            </a:endParaRPr>
          </a:p>
          <a:p>
            <a:pPr eaLnBrk="0" hangingPunct="0"/>
            <a:r>
              <a:rPr lang="en-US" sz="1600" b="1">
                <a:latin typeface="Courier New" pitchFamily="49" charset="0"/>
              </a:rPr>
              <a:t>entity my_exor is</a:t>
            </a:r>
          </a:p>
          <a:p>
            <a:pPr eaLnBrk="0" hangingPunct="0"/>
            <a:r>
              <a:rPr lang="en-US" sz="1600" b="1">
                <a:latin typeface="Courier New" pitchFamily="49" charset="0"/>
              </a:rPr>
              <a:t>port (ip1   : in  std_logic;</a:t>
            </a:r>
          </a:p>
          <a:p>
            <a:pPr eaLnBrk="0" hangingPunct="0"/>
            <a:r>
              <a:rPr lang="en-US" sz="1600" b="1">
                <a:latin typeface="Courier New" pitchFamily="49" charset="0"/>
              </a:rPr>
              <a:t>      ip2   : in  std_logic;</a:t>
            </a:r>
          </a:p>
          <a:p>
            <a:pPr eaLnBrk="0" hangingPunct="0"/>
            <a:r>
              <a:rPr lang="en-US" sz="1600" b="1">
                <a:latin typeface="Courier New" pitchFamily="49" charset="0"/>
              </a:rPr>
              <a:t>      op1   : out std_logic</a:t>
            </a:r>
          </a:p>
          <a:p>
            <a:pPr eaLnBrk="0" hangingPunct="0"/>
            <a:r>
              <a:rPr lang="en-US" sz="1600" b="1">
                <a:latin typeface="Courier New" pitchFamily="49" charset="0"/>
              </a:rPr>
              <a:t>     );</a:t>
            </a:r>
          </a:p>
          <a:p>
            <a:pPr eaLnBrk="0" hangingPunct="0"/>
            <a:r>
              <a:rPr lang="en-US" sz="1600" b="1">
                <a:latin typeface="Courier New" pitchFamily="49" charset="0"/>
              </a:rPr>
              <a:t>end my_exor;</a:t>
            </a: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p:txBody>
      </p:sp>
      <p:sp>
        <p:nvSpPr>
          <p:cNvPr id="324611" name="Rectangle 3"/>
          <p:cNvSpPr>
            <a:spLocks noChangeArrowheads="1"/>
          </p:cNvSpPr>
          <p:nvPr/>
        </p:nvSpPr>
        <p:spPr bwMode="auto">
          <a:xfrm>
            <a:off x="4945063" y="784225"/>
            <a:ext cx="3903662" cy="1281113"/>
          </a:xfrm>
          <a:prstGeom prst="rect">
            <a:avLst/>
          </a:prstGeom>
          <a:solidFill>
            <a:schemeClr val="bg1"/>
          </a:solidFill>
          <a:ln w="12700">
            <a:solidFill>
              <a:srgbClr val="FF0000"/>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latin typeface="Arial" charset="0"/>
              </a:rPr>
              <a:t>Library : Collection of design </a:t>
            </a:r>
          </a:p>
          <a:p>
            <a:pPr eaLnBrk="0" hangingPunct="0"/>
            <a:r>
              <a:rPr lang="en-US" sz="1800" b="1">
                <a:latin typeface="Arial" charset="0"/>
              </a:rPr>
              <a:t>elements, type declarations, sub </a:t>
            </a:r>
          </a:p>
          <a:p>
            <a:pPr eaLnBrk="0" hangingPunct="0"/>
            <a:r>
              <a:rPr lang="en-US" sz="1800" b="1">
                <a:latin typeface="Arial" charset="0"/>
              </a:rPr>
              <a:t>programs, etc.</a:t>
            </a:r>
          </a:p>
        </p:txBody>
      </p:sp>
      <p:sp>
        <p:nvSpPr>
          <p:cNvPr id="324612" name="Line 4"/>
          <p:cNvSpPr>
            <a:spLocks noChangeShapeType="1"/>
          </p:cNvSpPr>
          <p:nvPr/>
        </p:nvSpPr>
        <p:spPr bwMode="auto">
          <a:xfrm flipH="1">
            <a:off x="2660650" y="1295400"/>
            <a:ext cx="2298700"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4613" name="Rectangle 5"/>
          <p:cNvSpPr>
            <a:spLocks noChangeArrowheads="1"/>
          </p:cNvSpPr>
          <p:nvPr/>
        </p:nvSpPr>
        <p:spPr bwMode="auto">
          <a:xfrm>
            <a:off x="352425" y="549275"/>
            <a:ext cx="3395663"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rPr>
              <a:t>my EXOR gate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ChangeArrowheads="1"/>
          </p:cNvSpPr>
          <p:nvPr/>
        </p:nvSpPr>
        <p:spPr bwMode="auto">
          <a:xfrm>
            <a:off x="315913" y="1076325"/>
            <a:ext cx="5175250" cy="5235575"/>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r>
              <a:rPr lang="en-US" sz="1600" b="1">
                <a:latin typeface="Courier New" pitchFamily="49" charset="0"/>
              </a:rPr>
              <a:t>library IEEE;</a:t>
            </a:r>
          </a:p>
          <a:p>
            <a:pPr eaLnBrk="0" hangingPunct="0"/>
            <a:r>
              <a:rPr lang="en-US" sz="1600" b="1">
                <a:latin typeface="Courier New" pitchFamily="49" charset="0"/>
              </a:rPr>
              <a:t>use IEEE.std_logic_1164.all;</a:t>
            </a:r>
          </a:p>
          <a:p>
            <a:pPr eaLnBrk="0" hangingPunct="0"/>
            <a:endParaRPr lang="en-US" sz="1600" b="1">
              <a:latin typeface="Courier New" pitchFamily="49" charset="0"/>
            </a:endParaRPr>
          </a:p>
          <a:p>
            <a:pPr eaLnBrk="0" hangingPunct="0"/>
            <a:r>
              <a:rPr lang="en-US" sz="1600" b="1">
                <a:latin typeface="Courier New" pitchFamily="49" charset="0"/>
              </a:rPr>
              <a:t>entity my_exor is</a:t>
            </a:r>
          </a:p>
          <a:p>
            <a:pPr eaLnBrk="0" hangingPunct="0"/>
            <a:r>
              <a:rPr lang="en-US" sz="1600" b="1">
                <a:latin typeface="Courier New" pitchFamily="49" charset="0"/>
              </a:rPr>
              <a:t>port (ip1   : in  std_logic;</a:t>
            </a:r>
          </a:p>
          <a:p>
            <a:pPr eaLnBrk="0" hangingPunct="0"/>
            <a:r>
              <a:rPr lang="en-US" sz="1600" b="1">
                <a:latin typeface="Courier New" pitchFamily="49" charset="0"/>
              </a:rPr>
              <a:t>      ip2   : in  std_logic;</a:t>
            </a:r>
          </a:p>
          <a:p>
            <a:pPr eaLnBrk="0" hangingPunct="0"/>
            <a:r>
              <a:rPr lang="en-US" sz="1600" b="1">
                <a:latin typeface="Courier New" pitchFamily="49" charset="0"/>
              </a:rPr>
              <a:t>      op1   : out std_logic</a:t>
            </a:r>
          </a:p>
          <a:p>
            <a:pPr eaLnBrk="0" hangingPunct="0"/>
            <a:r>
              <a:rPr lang="en-US" sz="1600" b="1">
                <a:latin typeface="Courier New" pitchFamily="49" charset="0"/>
              </a:rPr>
              <a:t>     );</a:t>
            </a:r>
          </a:p>
          <a:p>
            <a:pPr eaLnBrk="0" hangingPunct="0"/>
            <a:r>
              <a:rPr lang="en-US" sz="1600" b="1">
                <a:latin typeface="Courier New" pitchFamily="49" charset="0"/>
              </a:rPr>
              <a:t>end my_exor;</a:t>
            </a: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r>
              <a:rPr lang="en-US" sz="1600" b="1">
                <a:solidFill>
                  <a:srgbClr val="E20A2E"/>
                </a:solidFill>
                <a:latin typeface="Courier New" pitchFamily="49" charset="0"/>
              </a:rPr>
              <a:t>architecture my_exor_beh of my_exor is</a:t>
            </a:r>
          </a:p>
          <a:p>
            <a:pPr eaLnBrk="0" hangingPunct="0"/>
            <a:r>
              <a:rPr lang="en-US" sz="1600" b="1">
                <a:solidFill>
                  <a:srgbClr val="E20A2E"/>
                </a:solidFill>
                <a:latin typeface="Courier New" pitchFamily="49" charset="0"/>
              </a:rPr>
              <a:t>begin</a:t>
            </a:r>
          </a:p>
          <a:p>
            <a:pPr eaLnBrk="0" hangingPunct="0"/>
            <a:r>
              <a:rPr lang="en-US" sz="1600" b="1">
                <a:solidFill>
                  <a:srgbClr val="E20A2E"/>
                </a:solidFill>
                <a:latin typeface="Courier New" pitchFamily="49" charset="0"/>
              </a:rPr>
              <a:t>  op1 &lt;= (ip1 and (not ip2)) or </a:t>
            </a:r>
          </a:p>
          <a:p>
            <a:pPr eaLnBrk="0" hangingPunct="0"/>
            <a:r>
              <a:rPr lang="en-US" sz="1600" b="1">
                <a:solidFill>
                  <a:srgbClr val="E20A2E"/>
                </a:solidFill>
                <a:latin typeface="Courier New" pitchFamily="49" charset="0"/>
              </a:rPr>
              <a:t>             (ip2 and (not ip1));</a:t>
            </a:r>
          </a:p>
          <a:p>
            <a:pPr eaLnBrk="0" hangingPunct="0"/>
            <a:r>
              <a:rPr lang="en-US" sz="1600" b="1">
                <a:solidFill>
                  <a:srgbClr val="E20A2E"/>
                </a:solidFill>
                <a:latin typeface="Courier New" pitchFamily="49" charset="0"/>
              </a:rPr>
              <a:t>end my_exor_beh;</a:t>
            </a: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p:txBody>
      </p:sp>
      <p:sp>
        <p:nvSpPr>
          <p:cNvPr id="325635" name="Rectangle 3"/>
          <p:cNvSpPr>
            <a:spLocks noChangeArrowheads="1"/>
          </p:cNvSpPr>
          <p:nvPr/>
        </p:nvSpPr>
        <p:spPr bwMode="auto">
          <a:xfrm>
            <a:off x="5065713" y="692150"/>
            <a:ext cx="3316287" cy="7556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Library : Collection of design </a:t>
            </a:r>
          </a:p>
          <a:p>
            <a:pPr eaLnBrk="0" hangingPunct="0"/>
            <a:r>
              <a:rPr lang="en-US" sz="1600" b="1">
                <a:latin typeface="Arial" charset="0"/>
              </a:rPr>
              <a:t>elements, type declarations,sub </a:t>
            </a:r>
          </a:p>
          <a:p>
            <a:pPr eaLnBrk="0" hangingPunct="0"/>
            <a:r>
              <a:rPr lang="en-US" sz="1600" b="1">
                <a:latin typeface="Arial" charset="0"/>
              </a:rPr>
              <a:t>programs, etc.</a:t>
            </a:r>
          </a:p>
        </p:txBody>
      </p:sp>
      <p:sp>
        <p:nvSpPr>
          <p:cNvPr id="325636" name="Line 4"/>
          <p:cNvSpPr>
            <a:spLocks noChangeShapeType="1"/>
          </p:cNvSpPr>
          <p:nvPr/>
        </p:nvSpPr>
        <p:spPr bwMode="auto">
          <a:xfrm flipH="1">
            <a:off x="2660650" y="1295400"/>
            <a:ext cx="2419350"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5637" name="Rectangle 5"/>
          <p:cNvSpPr>
            <a:spLocks noChangeArrowheads="1"/>
          </p:cNvSpPr>
          <p:nvPr/>
        </p:nvSpPr>
        <p:spPr bwMode="auto">
          <a:xfrm>
            <a:off x="5081588" y="1695450"/>
            <a:ext cx="2081212" cy="6667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entity - defines the</a:t>
            </a:r>
          </a:p>
          <a:p>
            <a:pPr eaLnBrk="0" hangingPunct="0"/>
            <a:r>
              <a:rPr lang="en-US" sz="1600" b="1">
                <a:latin typeface="Arial" charset="0"/>
              </a:rPr>
              <a:t>interface.</a:t>
            </a:r>
          </a:p>
        </p:txBody>
      </p:sp>
      <p:sp>
        <p:nvSpPr>
          <p:cNvPr id="325638" name="Line 6"/>
          <p:cNvSpPr>
            <a:spLocks noChangeShapeType="1"/>
          </p:cNvSpPr>
          <p:nvPr/>
        </p:nvSpPr>
        <p:spPr bwMode="auto">
          <a:xfrm flipH="1">
            <a:off x="3041650" y="1935163"/>
            <a:ext cx="2039938"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5639" name="Arc 7"/>
          <p:cNvSpPr>
            <a:spLocks/>
          </p:cNvSpPr>
          <p:nvPr/>
        </p:nvSpPr>
        <p:spPr bwMode="auto">
          <a:xfrm>
            <a:off x="2187575" y="2849563"/>
            <a:ext cx="557213" cy="496887"/>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prstDash val="sysDot"/>
            <a:round/>
            <a:headEnd/>
            <a:tailEnd type="triangle" w="med" len="med"/>
          </a:ln>
          <a:effectLst/>
        </p:spPr>
        <p:txBody>
          <a:bodyPr wrap="none" anchor="ctr"/>
          <a:lstStyle/>
          <a:p>
            <a:endParaRPr lang="en-US"/>
          </a:p>
        </p:txBody>
      </p:sp>
      <p:sp>
        <p:nvSpPr>
          <p:cNvPr id="325640" name="Rectangle 8"/>
          <p:cNvSpPr>
            <a:spLocks noChangeArrowheads="1"/>
          </p:cNvSpPr>
          <p:nvPr/>
        </p:nvSpPr>
        <p:spPr bwMode="auto">
          <a:xfrm>
            <a:off x="2819400" y="2895600"/>
            <a:ext cx="2022475" cy="817563"/>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Mode of the port :</a:t>
            </a:r>
          </a:p>
          <a:p>
            <a:pPr eaLnBrk="0" hangingPunct="0"/>
            <a:r>
              <a:rPr lang="en-US" sz="1600" b="1">
                <a:latin typeface="Arial" charset="0"/>
              </a:rPr>
              <a:t>It can be </a:t>
            </a:r>
          </a:p>
          <a:p>
            <a:pPr eaLnBrk="0" hangingPunct="0"/>
            <a:r>
              <a:rPr lang="en-US" sz="1600" b="1">
                <a:latin typeface="Arial" charset="0"/>
              </a:rPr>
              <a:t>in, out or inout</a:t>
            </a:r>
          </a:p>
        </p:txBody>
      </p:sp>
      <p:sp>
        <p:nvSpPr>
          <p:cNvPr id="325641" name="Rectangle 9"/>
          <p:cNvSpPr>
            <a:spLocks noChangeArrowheads="1"/>
          </p:cNvSpPr>
          <p:nvPr/>
        </p:nvSpPr>
        <p:spPr bwMode="auto">
          <a:xfrm>
            <a:off x="5065713" y="2535238"/>
            <a:ext cx="3813175" cy="126841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std_logic is the type of the port</a:t>
            </a:r>
          </a:p>
          <a:p>
            <a:pPr eaLnBrk="0" hangingPunct="0"/>
            <a:r>
              <a:rPr lang="en-US" sz="1600" b="1">
                <a:latin typeface="Arial" charset="0"/>
              </a:rPr>
              <a:t>It is defined in the IEEE library.</a:t>
            </a:r>
          </a:p>
          <a:p>
            <a:pPr eaLnBrk="0" hangingPunct="0"/>
            <a:r>
              <a:rPr lang="en-US" sz="1600" b="1">
                <a:latin typeface="Arial" charset="0"/>
              </a:rPr>
              <a:t>Any node of type std_logic can take</a:t>
            </a:r>
          </a:p>
          <a:p>
            <a:pPr eaLnBrk="0" hangingPunct="0"/>
            <a:r>
              <a:rPr lang="en-US" sz="1600" b="1">
                <a:latin typeface="Arial" charset="0"/>
              </a:rPr>
              <a:t>9 different values.</a:t>
            </a:r>
          </a:p>
          <a:p>
            <a:pPr eaLnBrk="0" hangingPunct="0"/>
            <a:r>
              <a:rPr lang="en-US" sz="1600" b="1">
                <a:latin typeface="Arial" charset="0"/>
              </a:rPr>
              <a:t>‘0’ , ’1’ , ’H’ , ’L’ , ’Z’ , ’U’ , ’X’ , ’W’ , ’-’</a:t>
            </a:r>
          </a:p>
        </p:txBody>
      </p:sp>
      <p:sp>
        <p:nvSpPr>
          <p:cNvPr id="325642" name="Line 10"/>
          <p:cNvSpPr>
            <a:spLocks noChangeShapeType="1"/>
          </p:cNvSpPr>
          <p:nvPr/>
        </p:nvSpPr>
        <p:spPr bwMode="auto">
          <a:xfrm flipH="1">
            <a:off x="3803650" y="2713038"/>
            <a:ext cx="1277938"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5643" name="Rectangle 11"/>
          <p:cNvSpPr>
            <a:spLocks noChangeArrowheads="1"/>
          </p:cNvSpPr>
          <p:nvPr/>
        </p:nvSpPr>
        <p:spPr bwMode="auto">
          <a:xfrm>
            <a:off x="5105400" y="4114800"/>
            <a:ext cx="3581400" cy="1911350"/>
          </a:xfrm>
          <a:prstGeom prst="rect">
            <a:avLst/>
          </a:prstGeom>
          <a:solidFill>
            <a:schemeClr val="bg1"/>
          </a:solidFill>
          <a:ln w="12700">
            <a:solidFill>
              <a:schemeClr val="hlink"/>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latin typeface="Arial" charset="0"/>
              </a:rPr>
              <a:t>The architecture describes the </a:t>
            </a:r>
          </a:p>
          <a:p>
            <a:pPr eaLnBrk="0" hangingPunct="0"/>
            <a:r>
              <a:rPr lang="en-US" sz="1800" b="1">
                <a:latin typeface="Arial" charset="0"/>
              </a:rPr>
              <a:t>behaviour (function), </a:t>
            </a:r>
          </a:p>
          <a:p>
            <a:pPr eaLnBrk="0" hangingPunct="0"/>
            <a:r>
              <a:rPr lang="en-US" sz="1800" b="1">
                <a:latin typeface="Arial" charset="0"/>
              </a:rPr>
              <a:t>interconnections and the </a:t>
            </a:r>
          </a:p>
          <a:p>
            <a:pPr eaLnBrk="0" hangingPunct="0"/>
            <a:r>
              <a:rPr lang="en-US" sz="1800" b="1">
                <a:latin typeface="Arial" charset="0"/>
              </a:rPr>
              <a:t>relationship between different </a:t>
            </a:r>
          </a:p>
          <a:p>
            <a:pPr eaLnBrk="0" hangingPunct="0"/>
            <a:r>
              <a:rPr lang="en-US" sz="1800" b="1">
                <a:latin typeface="Arial" charset="0"/>
              </a:rPr>
              <a:t>inputs and outputs of the entity.</a:t>
            </a:r>
          </a:p>
        </p:txBody>
      </p:sp>
      <p:sp>
        <p:nvSpPr>
          <p:cNvPr id="325644" name="Line 12"/>
          <p:cNvSpPr>
            <a:spLocks noChangeShapeType="1"/>
          </p:cNvSpPr>
          <p:nvPr/>
        </p:nvSpPr>
        <p:spPr bwMode="auto">
          <a:xfrm flipH="1">
            <a:off x="4549775" y="4678363"/>
            <a:ext cx="515938"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5645" name="Rectangle 13"/>
          <p:cNvSpPr>
            <a:spLocks noChangeArrowheads="1"/>
          </p:cNvSpPr>
          <p:nvPr/>
        </p:nvSpPr>
        <p:spPr bwMode="auto">
          <a:xfrm>
            <a:off x="352425" y="549275"/>
            <a:ext cx="3395663"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rPr>
              <a:t>my EXOR gate</a:t>
            </a:r>
            <a:r>
              <a:rPr lang="en-US" b="1"/>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ChangeArrowheads="1"/>
          </p:cNvSpPr>
          <p:nvPr/>
        </p:nvSpPr>
        <p:spPr bwMode="auto">
          <a:xfrm>
            <a:off x="315913" y="1076325"/>
            <a:ext cx="5175250" cy="5235575"/>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r>
              <a:rPr lang="en-US" sz="1600" b="1">
                <a:latin typeface="Courier New" pitchFamily="49" charset="0"/>
              </a:rPr>
              <a:t>library IEEE;</a:t>
            </a:r>
          </a:p>
          <a:p>
            <a:pPr eaLnBrk="0" hangingPunct="0"/>
            <a:r>
              <a:rPr lang="en-US" sz="1600" b="1">
                <a:latin typeface="Courier New" pitchFamily="49" charset="0"/>
              </a:rPr>
              <a:t>use IEEE.std_logic_1164.all;</a:t>
            </a:r>
          </a:p>
          <a:p>
            <a:pPr eaLnBrk="0" hangingPunct="0"/>
            <a:endParaRPr lang="en-US" sz="1600" b="1">
              <a:latin typeface="Courier New" pitchFamily="49" charset="0"/>
            </a:endParaRPr>
          </a:p>
          <a:p>
            <a:pPr eaLnBrk="0" hangingPunct="0"/>
            <a:r>
              <a:rPr lang="en-US" sz="1600" b="1">
                <a:latin typeface="Courier New" pitchFamily="49" charset="0"/>
              </a:rPr>
              <a:t>entity my_exor is</a:t>
            </a:r>
          </a:p>
          <a:p>
            <a:pPr eaLnBrk="0" hangingPunct="0"/>
            <a:r>
              <a:rPr lang="en-US" sz="1600" b="1">
                <a:latin typeface="Courier New" pitchFamily="49" charset="0"/>
              </a:rPr>
              <a:t>port (ip1   : in  std_logic;</a:t>
            </a:r>
          </a:p>
          <a:p>
            <a:pPr eaLnBrk="0" hangingPunct="0"/>
            <a:r>
              <a:rPr lang="en-US" sz="1600" b="1">
                <a:latin typeface="Courier New" pitchFamily="49" charset="0"/>
              </a:rPr>
              <a:t>      ip2   : in  std_logic;</a:t>
            </a:r>
          </a:p>
          <a:p>
            <a:pPr eaLnBrk="0" hangingPunct="0"/>
            <a:r>
              <a:rPr lang="en-US" sz="1600" b="1">
                <a:latin typeface="Courier New" pitchFamily="49" charset="0"/>
              </a:rPr>
              <a:t>      op1   : out std_logic</a:t>
            </a:r>
          </a:p>
          <a:p>
            <a:pPr eaLnBrk="0" hangingPunct="0"/>
            <a:r>
              <a:rPr lang="en-US" sz="1600" b="1">
                <a:latin typeface="Courier New" pitchFamily="49" charset="0"/>
              </a:rPr>
              <a:t>     );</a:t>
            </a:r>
          </a:p>
          <a:p>
            <a:pPr eaLnBrk="0" hangingPunct="0"/>
            <a:r>
              <a:rPr lang="en-US" sz="1600" b="1">
                <a:latin typeface="Courier New" pitchFamily="49" charset="0"/>
              </a:rPr>
              <a:t>end my_exor;</a:t>
            </a: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r>
              <a:rPr lang="en-US" sz="1600" b="1">
                <a:latin typeface="Courier New" pitchFamily="49" charset="0"/>
              </a:rPr>
              <a:t>architecture my_exor_beh of my_exor is</a:t>
            </a:r>
          </a:p>
          <a:p>
            <a:pPr eaLnBrk="0" hangingPunct="0"/>
            <a:r>
              <a:rPr lang="en-US" sz="1600" b="1">
                <a:latin typeface="Courier New" pitchFamily="49" charset="0"/>
              </a:rPr>
              <a:t>begin</a:t>
            </a:r>
          </a:p>
          <a:p>
            <a:pPr eaLnBrk="0" hangingPunct="0"/>
            <a:r>
              <a:rPr lang="en-US" sz="1600" b="1">
                <a:latin typeface="Courier New" pitchFamily="49" charset="0"/>
              </a:rPr>
              <a:t>  op1 &lt;= (ip1 and (not ip2)) or </a:t>
            </a:r>
          </a:p>
          <a:p>
            <a:pPr eaLnBrk="0" hangingPunct="0"/>
            <a:r>
              <a:rPr lang="en-US" sz="1600" b="1">
                <a:latin typeface="Courier New" pitchFamily="49" charset="0"/>
              </a:rPr>
              <a:t>             (ip2 and (not ip1));</a:t>
            </a:r>
          </a:p>
          <a:p>
            <a:pPr eaLnBrk="0" hangingPunct="0"/>
            <a:r>
              <a:rPr lang="en-US" sz="1600" b="1">
                <a:latin typeface="Courier New" pitchFamily="49" charset="0"/>
              </a:rPr>
              <a:t>end my_exor_beh;</a:t>
            </a:r>
          </a:p>
          <a:p>
            <a:pPr eaLnBrk="0" hangingPunct="0"/>
            <a:endParaRPr lang="en-US" sz="1600" b="1">
              <a:latin typeface="Courier New" pitchFamily="49" charset="0"/>
            </a:endParaRPr>
          </a:p>
          <a:p>
            <a:pPr eaLnBrk="0" hangingPunct="0"/>
            <a:r>
              <a:rPr lang="en-US" sz="1600" b="1">
                <a:solidFill>
                  <a:srgbClr val="E20A2E"/>
                </a:solidFill>
                <a:latin typeface="Courier New" pitchFamily="49" charset="0"/>
              </a:rPr>
              <a:t>configuration my_exor_C of my_exor is</a:t>
            </a:r>
          </a:p>
          <a:p>
            <a:pPr eaLnBrk="0" hangingPunct="0"/>
            <a:r>
              <a:rPr lang="en-US" sz="1600" b="1">
                <a:solidFill>
                  <a:srgbClr val="E20A2E"/>
                </a:solidFill>
                <a:latin typeface="Courier New" pitchFamily="49" charset="0"/>
              </a:rPr>
              <a:t>  for my_exor_beh</a:t>
            </a:r>
          </a:p>
          <a:p>
            <a:pPr eaLnBrk="0" hangingPunct="0"/>
            <a:r>
              <a:rPr lang="en-US" sz="1600" b="1">
                <a:solidFill>
                  <a:srgbClr val="E20A2E"/>
                </a:solidFill>
                <a:latin typeface="Courier New" pitchFamily="49" charset="0"/>
              </a:rPr>
              <a:t>  end for;</a:t>
            </a:r>
          </a:p>
          <a:p>
            <a:pPr eaLnBrk="0" hangingPunct="0"/>
            <a:r>
              <a:rPr lang="en-US" sz="1600" b="1">
                <a:solidFill>
                  <a:srgbClr val="E20A2E"/>
                </a:solidFill>
                <a:latin typeface="Courier New" pitchFamily="49" charset="0"/>
              </a:rPr>
              <a:t>end my_exor_C;</a:t>
            </a:r>
            <a:endParaRPr lang="en-US" sz="1600" b="1">
              <a:solidFill>
                <a:schemeClr val="hlink"/>
              </a:solidFill>
              <a:latin typeface="Courier New" pitchFamily="49" charset="0"/>
            </a:endParaRPr>
          </a:p>
        </p:txBody>
      </p:sp>
      <p:sp>
        <p:nvSpPr>
          <p:cNvPr id="326659" name="Rectangle 3"/>
          <p:cNvSpPr>
            <a:spLocks noChangeArrowheads="1"/>
          </p:cNvSpPr>
          <p:nvPr/>
        </p:nvSpPr>
        <p:spPr bwMode="auto">
          <a:xfrm>
            <a:off x="5105400" y="457200"/>
            <a:ext cx="2995613" cy="8001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Library : Collection of design </a:t>
            </a:r>
          </a:p>
          <a:p>
            <a:pPr eaLnBrk="0" hangingPunct="0"/>
            <a:r>
              <a:rPr lang="en-US" sz="1600" b="1">
                <a:latin typeface="Arial" charset="0"/>
              </a:rPr>
              <a:t>elements, type declarations,</a:t>
            </a:r>
          </a:p>
          <a:p>
            <a:pPr eaLnBrk="0" hangingPunct="0"/>
            <a:r>
              <a:rPr lang="en-US" sz="1600" b="1">
                <a:latin typeface="Arial" charset="0"/>
              </a:rPr>
              <a:t>sub programs, etc.</a:t>
            </a:r>
          </a:p>
        </p:txBody>
      </p:sp>
      <p:sp>
        <p:nvSpPr>
          <p:cNvPr id="326660" name="Line 4"/>
          <p:cNvSpPr>
            <a:spLocks noChangeShapeType="1"/>
          </p:cNvSpPr>
          <p:nvPr/>
        </p:nvSpPr>
        <p:spPr bwMode="auto">
          <a:xfrm flipH="1">
            <a:off x="2660650" y="762000"/>
            <a:ext cx="2444750" cy="53340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6661" name="Rectangle 5"/>
          <p:cNvSpPr>
            <a:spLocks noChangeArrowheads="1"/>
          </p:cNvSpPr>
          <p:nvPr/>
        </p:nvSpPr>
        <p:spPr bwMode="auto">
          <a:xfrm>
            <a:off x="5181600" y="1371600"/>
            <a:ext cx="2035175" cy="6365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entity - defines the</a:t>
            </a:r>
          </a:p>
          <a:p>
            <a:pPr eaLnBrk="0" hangingPunct="0"/>
            <a:r>
              <a:rPr lang="en-US" sz="1600" b="1">
                <a:latin typeface="Arial" charset="0"/>
              </a:rPr>
              <a:t>interface.</a:t>
            </a:r>
          </a:p>
        </p:txBody>
      </p:sp>
      <p:sp>
        <p:nvSpPr>
          <p:cNvPr id="326662" name="Line 6"/>
          <p:cNvSpPr>
            <a:spLocks noChangeShapeType="1"/>
          </p:cNvSpPr>
          <p:nvPr/>
        </p:nvSpPr>
        <p:spPr bwMode="auto">
          <a:xfrm flipH="1">
            <a:off x="3041650" y="1935163"/>
            <a:ext cx="2162175"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6663" name="Arc 7"/>
          <p:cNvSpPr>
            <a:spLocks/>
          </p:cNvSpPr>
          <p:nvPr/>
        </p:nvSpPr>
        <p:spPr bwMode="auto">
          <a:xfrm>
            <a:off x="2278063" y="2865438"/>
            <a:ext cx="466725" cy="481012"/>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1"/>
            </a:solidFill>
            <a:prstDash val="sysDot"/>
            <a:round/>
            <a:headEnd/>
            <a:tailEnd type="triangle" w="med" len="med"/>
          </a:ln>
          <a:effectLst/>
        </p:spPr>
        <p:txBody>
          <a:bodyPr wrap="none" anchor="ctr"/>
          <a:lstStyle/>
          <a:p>
            <a:endParaRPr lang="en-US"/>
          </a:p>
        </p:txBody>
      </p:sp>
      <p:sp>
        <p:nvSpPr>
          <p:cNvPr id="326664" name="Rectangle 8"/>
          <p:cNvSpPr>
            <a:spLocks noChangeArrowheads="1"/>
          </p:cNvSpPr>
          <p:nvPr/>
        </p:nvSpPr>
        <p:spPr bwMode="auto">
          <a:xfrm>
            <a:off x="2778125" y="2992438"/>
            <a:ext cx="1946275" cy="741362"/>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Mode of the port :</a:t>
            </a:r>
          </a:p>
          <a:p>
            <a:pPr eaLnBrk="0" hangingPunct="0"/>
            <a:r>
              <a:rPr lang="en-US" sz="1600" b="1">
                <a:latin typeface="Arial" charset="0"/>
              </a:rPr>
              <a:t>It can be </a:t>
            </a:r>
          </a:p>
          <a:p>
            <a:pPr eaLnBrk="0" hangingPunct="0"/>
            <a:r>
              <a:rPr lang="en-US" sz="1600" b="1">
                <a:latin typeface="Arial" charset="0"/>
              </a:rPr>
              <a:t>in, out or inout</a:t>
            </a:r>
          </a:p>
        </p:txBody>
      </p:sp>
      <p:sp>
        <p:nvSpPr>
          <p:cNvPr id="326665" name="Rectangle 9"/>
          <p:cNvSpPr>
            <a:spLocks noChangeArrowheads="1"/>
          </p:cNvSpPr>
          <p:nvPr/>
        </p:nvSpPr>
        <p:spPr bwMode="auto">
          <a:xfrm>
            <a:off x="5181600" y="2133600"/>
            <a:ext cx="3781425" cy="12541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std_logic is the type of the port</a:t>
            </a:r>
          </a:p>
          <a:p>
            <a:pPr eaLnBrk="0" hangingPunct="0"/>
            <a:r>
              <a:rPr lang="en-US" sz="1600" b="1">
                <a:latin typeface="Arial" charset="0"/>
              </a:rPr>
              <a:t>It is defined in the IEEE library.</a:t>
            </a:r>
          </a:p>
          <a:p>
            <a:pPr eaLnBrk="0" hangingPunct="0"/>
            <a:r>
              <a:rPr lang="en-US" sz="1600" b="1">
                <a:latin typeface="Arial" charset="0"/>
              </a:rPr>
              <a:t>Any node of type std_logic can take</a:t>
            </a:r>
          </a:p>
          <a:p>
            <a:pPr eaLnBrk="0" hangingPunct="0"/>
            <a:r>
              <a:rPr lang="en-US" sz="1600" b="1">
                <a:latin typeface="Arial" charset="0"/>
              </a:rPr>
              <a:t>9 different value.</a:t>
            </a:r>
          </a:p>
          <a:p>
            <a:pPr eaLnBrk="0" hangingPunct="0"/>
            <a:r>
              <a:rPr lang="en-US" sz="1600" b="1">
                <a:latin typeface="Arial" charset="0"/>
              </a:rPr>
              <a:t>‘0’ , ’1’ , ’H’ , ’L’ , ’Z’ , ’U’ , ’X’ , ’W’ , ’-’</a:t>
            </a:r>
          </a:p>
        </p:txBody>
      </p:sp>
      <p:sp>
        <p:nvSpPr>
          <p:cNvPr id="326666" name="Line 10"/>
          <p:cNvSpPr>
            <a:spLocks noChangeShapeType="1"/>
          </p:cNvSpPr>
          <p:nvPr/>
        </p:nvSpPr>
        <p:spPr bwMode="auto">
          <a:xfrm flipH="1">
            <a:off x="3803650" y="2713038"/>
            <a:ext cx="1384300" cy="0"/>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6667" name="Rectangle 11"/>
          <p:cNvSpPr>
            <a:spLocks noChangeArrowheads="1"/>
          </p:cNvSpPr>
          <p:nvPr/>
        </p:nvSpPr>
        <p:spPr bwMode="auto">
          <a:xfrm>
            <a:off x="5181600" y="3505200"/>
            <a:ext cx="3810000" cy="12192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600" b="1">
                <a:latin typeface="Arial" charset="0"/>
              </a:rPr>
              <a:t>The architecture describes the </a:t>
            </a:r>
          </a:p>
          <a:p>
            <a:pPr eaLnBrk="0" hangingPunct="0"/>
            <a:r>
              <a:rPr lang="en-US" sz="1600" b="1">
                <a:latin typeface="Arial" charset="0"/>
              </a:rPr>
              <a:t>behaviour(function), interconnections</a:t>
            </a:r>
          </a:p>
          <a:p>
            <a:pPr eaLnBrk="0" hangingPunct="0"/>
            <a:r>
              <a:rPr lang="en-US" sz="1600" b="1">
                <a:latin typeface="Arial" charset="0"/>
              </a:rPr>
              <a:t>and the relationship between different</a:t>
            </a:r>
          </a:p>
          <a:p>
            <a:pPr eaLnBrk="0" hangingPunct="0"/>
            <a:r>
              <a:rPr lang="en-US" sz="1600" b="1">
                <a:latin typeface="Arial" charset="0"/>
              </a:rPr>
              <a:t>inputsand outputs.</a:t>
            </a:r>
          </a:p>
        </p:txBody>
      </p:sp>
      <p:sp>
        <p:nvSpPr>
          <p:cNvPr id="326668" name="Line 12"/>
          <p:cNvSpPr>
            <a:spLocks noChangeShapeType="1"/>
          </p:cNvSpPr>
          <p:nvPr/>
        </p:nvSpPr>
        <p:spPr bwMode="auto">
          <a:xfrm flipH="1" flipV="1">
            <a:off x="4549775" y="4672013"/>
            <a:ext cx="654050" cy="28575"/>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6669" name="Rectangle 13"/>
          <p:cNvSpPr>
            <a:spLocks noChangeArrowheads="1"/>
          </p:cNvSpPr>
          <p:nvPr/>
        </p:nvSpPr>
        <p:spPr bwMode="auto">
          <a:xfrm>
            <a:off x="5232400" y="4867275"/>
            <a:ext cx="3722688" cy="1511300"/>
          </a:xfrm>
          <a:prstGeom prst="rect">
            <a:avLst/>
          </a:prstGeom>
          <a:solidFill>
            <a:schemeClr val="bg1"/>
          </a:solidFill>
          <a:ln w="12700">
            <a:solidFill>
              <a:srgbClr val="E20A2E"/>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latin typeface="Arial" charset="0"/>
              </a:rPr>
              <a:t>The configuration is optional.</a:t>
            </a:r>
          </a:p>
          <a:p>
            <a:pPr eaLnBrk="0" hangingPunct="0"/>
            <a:r>
              <a:rPr lang="en-US" sz="1800" b="1">
                <a:latin typeface="Arial" charset="0"/>
              </a:rPr>
              <a:t>It defines the entity architecture</a:t>
            </a:r>
          </a:p>
          <a:p>
            <a:pPr eaLnBrk="0" hangingPunct="0"/>
            <a:r>
              <a:rPr lang="en-US" sz="1800" b="1">
                <a:latin typeface="Arial" charset="0"/>
              </a:rPr>
              <a:t>bindings.</a:t>
            </a:r>
          </a:p>
          <a:p>
            <a:pPr eaLnBrk="0" hangingPunct="0"/>
            <a:r>
              <a:rPr lang="en-US" sz="1800" b="1">
                <a:latin typeface="Arial" charset="0"/>
              </a:rPr>
              <a:t>More about configurations later.</a:t>
            </a:r>
            <a:endParaRPr lang="en-US" sz="2000" b="1">
              <a:latin typeface="Arial" charset="0"/>
            </a:endParaRPr>
          </a:p>
        </p:txBody>
      </p:sp>
      <p:sp>
        <p:nvSpPr>
          <p:cNvPr id="326670" name="Line 14"/>
          <p:cNvSpPr>
            <a:spLocks noChangeShapeType="1"/>
          </p:cNvSpPr>
          <p:nvPr/>
        </p:nvSpPr>
        <p:spPr bwMode="auto">
          <a:xfrm flipH="1" flipV="1">
            <a:off x="4565650" y="5830888"/>
            <a:ext cx="668338" cy="26987"/>
          </a:xfrm>
          <a:prstGeom prst="line">
            <a:avLst/>
          </a:prstGeom>
          <a:noFill/>
          <a:ln w="12700">
            <a:solidFill>
              <a:schemeClr val="tx1"/>
            </a:solidFill>
            <a:prstDash val="sysDot"/>
            <a:round/>
            <a:headEnd/>
            <a:tailEnd type="triangle" w="med" len="med"/>
          </a:ln>
          <a:effectLst/>
        </p:spPr>
        <p:txBody>
          <a:bodyPr wrap="none" anchor="ctr"/>
          <a:lstStyle/>
          <a:p>
            <a:endParaRPr lang="en-US"/>
          </a:p>
        </p:txBody>
      </p:sp>
      <p:sp>
        <p:nvSpPr>
          <p:cNvPr id="326671" name="Rectangle 15"/>
          <p:cNvSpPr>
            <a:spLocks noChangeArrowheads="1"/>
          </p:cNvSpPr>
          <p:nvPr/>
        </p:nvSpPr>
        <p:spPr bwMode="auto">
          <a:xfrm>
            <a:off x="352425" y="549275"/>
            <a:ext cx="3395663"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rPr>
              <a:t>my EXOR gate</a:t>
            </a:r>
            <a:r>
              <a:rPr lang="en-US" b="1"/>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ChangeArrowheads="1"/>
          </p:cNvSpPr>
          <p:nvPr/>
        </p:nvSpPr>
        <p:spPr bwMode="auto">
          <a:xfrm>
            <a:off x="304800" y="2667000"/>
            <a:ext cx="5580063" cy="21812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latin typeface="Courier New" pitchFamily="49" charset="0"/>
              </a:rPr>
              <a:t>architecture my_exor_beh of my_exor is</a:t>
            </a:r>
          </a:p>
          <a:p>
            <a:pPr eaLnBrk="0" hangingPunct="0"/>
            <a:r>
              <a:rPr lang="en-US" sz="1800" b="1">
                <a:solidFill>
                  <a:schemeClr val="hlink"/>
                </a:solidFill>
                <a:latin typeface="Courier New" pitchFamily="49" charset="0"/>
              </a:rPr>
              <a:t>  </a:t>
            </a:r>
            <a:r>
              <a:rPr lang="en-US" sz="1800" b="1">
                <a:solidFill>
                  <a:srgbClr val="E20A2E"/>
                </a:solidFill>
                <a:latin typeface="Courier New" pitchFamily="49" charset="0"/>
              </a:rPr>
              <a:t>signal temp1 : std_logic;</a:t>
            </a:r>
          </a:p>
          <a:p>
            <a:pPr eaLnBrk="0" hangingPunct="0"/>
            <a:r>
              <a:rPr lang="en-US" sz="1800" b="1">
                <a:solidFill>
                  <a:srgbClr val="E20A2E"/>
                </a:solidFill>
                <a:latin typeface="Courier New" pitchFamily="49" charset="0"/>
              </a:rPr>
              <a:t>  signal temp2 : std_logic;</a:t>
            </a:r>
            <a:endParaRPr lang="en-US" sz="1800" b="1">
              <a:solidFill>
                <a:schemeClr val="hlink"/>
              </a:solidFill>
              <a:latin typeface="Courier New" pitchFamily="49" charset="0"/>
            </a:endParaRPr>
          </a:p>
          <a:p>
            <a:pPr eaLnBrk="0" hangingPunct="0"/>
            <a:r>
              <a:rPr lang="en-US" sz="1800" b="1">
                <a:latin typeface="Courier New" pitchFamily="49" charset="0"/>
              </a:rPr>
              <a:t>begin</a:t>
            </a:r>
          </a:p>
          <a:p>
            <a:pPr eaLnBrk="0" hangingPunct="0"/>
            <a:r>
              <a:rPr lang="en-US" sz="1800" b="1">
                <a:latin typeface="Courier New" pitchFamily="49" charset="0"/>
              </a:rPr>
              <a:t>  ......</a:t>
            </a:r>
          </a:p>
          <a:p>
            <a:pPr eaLnBrk="0" hangingPunct="0"/>
            <a:r>
              <a:rPr lang="en-US" sz="1800" b="1">
                <a:latin typeface="Courier New" pitchFamily="49" charset="0"/>
              </a:rPr>
              <a:t>end my_exor_beh;</a:t>
            </a:r>
          </a:p>
        </p:txBody>
      </p:sp>
      <p:sp>
        <p:nvSpPr>
          <p:cNvPr id="327683" name="Rectangle 3"/>
          <p:cNvSpPr>
            <a:spLocks noChangeArrowheads="1"/>
          </p:cNvSpPr>
          <p:nvPr/>
        </p:nvSpPr>
        <p:spPr bwMode="auto">
          <a:xfrm>
            <a:off x="304800" y="838200"/>
            <a:ext cx="5565775" cy="1038225"/>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000" b="1">
                <a:latin typeface="Arial" charset="0"/>
              </a:rPr>
              <a:t>Internal connections are made using </a:t>
            </a:r>
            <a:r>
              <a:rPr lang="en-US" sz="2000" b="1">
                <a:solidFill>
                  <a:srgbClr val="E20A2E"/>
                </a:solidFill>
                <a:latin typeface="Arial" charset="0"/>
              </a:rPr>
              <a:t>signals</a:t>
            </a:r>
            <a:r>
              <a:rPr lang="en-US" sz="2000" b="1">
                <a:latin typeface="Arial" charset="0"/>
              </a:rPr>
              <a:t>.</a:t>
            </a:r>
          </a:p>
          <a:p>
            <a:pPr eaLnBrk="0" hangingPunct="0"/>
            <a:r>
              <a:rPr lang="en-US" sz="2000" b="1">
                <a:solidFill>
                  <a:srgbClr val="E20A2E"/>
                </a:solidFill>
                <a:latin typeface="Arial" charset="0"/>
              </a:rPr>
              <a:t>Signals</a:t>
            </a:r>
            <a:r>
              <a:rPr lang="en-US" sz="2000" b="1">
                <a:latin typeface="Arial" charset="0"/>
              </a:rPr>
              <a:t> are defined inside the architecture.</a:t>
            </a:r>
          </a:p>
        </p:txBody>
      </p:sp>
      <p:graphicFrame>
        <p:nvGraphicFramePr>
          <p:cNvPr id="327684" name="Object 4">
            <a:hlinkClick r:id="" action="ppaction://ole?verb=0"/>
          </p:cNvPr>
          <p:cNvGraphicFramePr>
            <a:graphicFrameLocks/>
          </p:cNvGraphicFramePr>
          <p:nvPr/>
        </p:nvGraphicFramePr>
        <p:xfrm>
          <a:off x="6172200" y="2590800"/>
          <a:ext cx="2706688" cy="2508250"/>
        </p:xfrm>
        <a:graphic>
          <a:graphicData uri="http://schemas.openxmlformats.org/presentationml/2006/ole">
            <p:oleObj spid="_x0000_s2050" name="Bitmap Image" r:id="rId3" imgW="2141406" imgH="1676545" progId="PBrush">
              <p:embed/>
            </p:oleObj>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ChangeArrowheads="1"/>
          </p:cNvSpPr>
          <p:nvPr/>
        </p:nvSpPr>
        <p:spPr bwMode="auto">
          <a:xfrm>
            <a:off x="330200" y="893763"/>
            <a:ext cx="5281613" cy="54800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lIns="90488" tIns="44450" rIns="90488" bIns="44450">
            <a:spAutoFit/>
          </a:bodyPr>
          <a:lstStyle/>
          <a:p>
            <a:pPr eaLnBrk="0" hangingPunct="0"/>
            <a:r>
              <a:rPr lang="en-US" sz="1600" b="1">
                <a:latin typeface="Courier New" pitchFamily="49" charset="0"/>
              </a:rPr>
              <a:t>library IEEE;</a:t>
            </a:r>
          </a:p>
          <a:p>
            <a:pPr eaLnBrk="0" hangingPunct="0"/>
            <a:r>
              <a:rPr lang="en-US" sz="1600" b="1">
                <a:latin typeface="Courier New" pitchFamily="49" charset="0"/>
              </a:rPr>
              <a:t>use IEEE.std_logic_1164.all;</a:t>
            </a:r>
          </a:p>
          <a:p>
            <a:pPr eaLnBrk="0" hangingPunct="0"/>
            <a:endParaRPr lang="en-US" sz="1600" b="1">
              <a:latin typeface="Courier New" pitchFamily="49" charset="0"/>
            </a:endParaRPr>
          </a:p>
          <a:p>
            <a:pPr eaLnBrk="0" hangingPunct="0"/>
            <a:r>
              <a:rPr lang="en-US" sz="1600" b="1">
                <a:latin typeface="Courier New" pitchFamily="49" charset="0"/>
              </a:rPr>
              <a:t>entity my_exor is</a:t>
            </a:r>
          </a:p>
          <a:p>
            <a:pPr eaLnBrk="0" hangingPunct="0"/>
            <a:r>
              <a:rPr lang="en-US" sz="1600" b="1">
                <a:latin typeface="Courier New" pitchFamily="49" charset="0"/>
              </a:rPr>
              <a:t>port (ip1   : in  std_logic;</a:t>
            </a:r>
          </a:p>
          <a:p>
            <a:pPr eaLnBrk="0" hangingPunct="0"/>
            <a:r>
              <a:rPr lang="en-US" sz="1600" b="1">
                <a:latin typeface="Courier New" pitchFamily="49" charset="0"/>
              </a:rPr>
              <a:t>      ip2   : in  std_logic;</a:t>
            </a:r>
          </a:p>
          <a:p>
            <a:pPr eaLnBrk="0" hangingPunct="0"/>
            <a:r>
              <a:rPr lang="en-US" sz="1600" b="1">
                <a:latin typeface="Courier New" pitchFamily="49" charset="0"/>
              </a:rPr>
              <a:t>      op1   : out std_logic</a:t>
            </a:r>
          </a:p>
          <a:p>
            <a:pPr eaLnBrk="0" hangingPunct="0"/>
            <a:r>
              <a:rPr lang="en-US" sz="1600" b="1">
                <a:latin typeface="Courier New" pitchFamily="49" charset="0"/>
              </a:rPr>
              <a:t>     );</a:t>
            </a:r>
          </a:p>
          <a:p>
            <a:pPr eaLnBrk="0" hangingPunct="0"/>
            <a:r>
              <a:rPr lang="en-US" sz="1600" b="1">
                <a:latin typeface="Courier New" pitchFamily="49" charset="0"/>
              </a:rPr>
              <a:t>end my_exor;</a:t>
            </a:r>
          </a:p>
          <a:p>
            <a:pPr eaLnBrk="0" hangingPunct="0"/>
            <a:endParaRPr lang="en-US" sz="1600" b="1">
              <a:latin typeface="Courier New" pitchFamily="49" charset="0"/>
            </a:endParaRPr>
          </a:p>
          <a:p>
            <a:pPr eaLnBrk="0" hangingPunct="0"/>
            <a:r>
              <a:rPr lang="en-US" sz="1600" b="1">
                <a:latin typeface="Courier New" pitchFamily="49" charset="0"/>
              </a:rPr>
              <a:t>architecture exor_w_sig of my_exor is</a:t>
            </a:r>
          </a:p>
          <a:p>
            <a:pPr eaLnBrk="0" hangingPunct="0"/>
            <a:r>
              <a:rPr lang="en-US" sz="1600" b="1">
                <a:latin typeface="Courier New" pitchFamily="49" charset="0"/>
              </a:rPr>
              <a:t>  signal </a:t>
            </a:r>
            <a:r>
              <a:rPr lang="en-US" sz="1600" b="1">
                <a:solidFill>
                  <a:srgbClr val="E20A2E"/>
                </a:solidFill>
                <a:latin typeface="Courier New" pitchFamily="49" charset="0"/>
              </a:rPr>
              <a:t>temp1, temp2</a:t>
            </a:r>
            <a:r>
              <a:rPr lang="en-US" sz="1600" b="1">
                <a:solidFill>
                  <a:schemeClr val="hlink"/>
                </a:solidFill>
                <a:latin typeface="Courier New" pitchFamily="49" charset="0"/>
              </a:rPr>
              <a:t> </a:t>
            </a:r>
            <a:r>
              <a:rPr lang="en-US" sz="1600" b="1">
                <a:latin typeface="Courier New" pitchFamily="49" charset="0"/>
              </a:rPr>
              <a:t>: std_logic;</a:t>
            </a:r>
          </a:p>
          <a:p>
            <a:pPr eaLnBrk="0" hangingPunct="0"/>
            <a:r>
              <a:rPr lang="en-US" sz="1600" b="1">
                <a:latin typeface="Courier New" pitchFamily="49" charset="0"/>
              </a:rPr>
              <a:t>begin</a:t>
            </a:r>
          </a:p>
          <a:p>
            <a:pPr eaLnBrk="0" hangingPunct="0"/>
            <a:r>
              <a:rPr lang="en-US" sz="1600" b="1">
                <a:solidFill>
                  <a:srgbClr val="E20A2E"/>
                </a:solidFill>
                <a:latin typeface="Courier New" pitchFamily="49" charset="0"/>
              </a:rPr>
              <a:t>  temp1 &lt;= ip1 and (not ip2);</a:t>
            </a:r>
          </a:p>
          <a:p>
            <a:pPr eaLnBrk="0" hangingPunct="0"/>
            <a:r>
              <a:rPr lang="en-US" sz="1600" b="1">
                <a:solidFill>
                  <a:srgbClr val="E20A2E"/>
                </a:solidFill>
                <a:latin typeface="Courier New" pitchFamily="49" charset="0"/>
              </a:rPr>
              <a:t>  temp2 &lt;= ip2 and (not ip1);</a:t>
            </a:r>
          </a:p>
          <a:p>
            <a:pPr eaLnBrk="0" hangingPunct="0"/>
            <a:r>
              <a:rPr lang="en-US" sz="1600" b="1">
                <a:solidFill>
                  <a:srgbClr val="E20A2E"/>
                </a:solidFill>
                <a:latin typeface="Courier New" pitchFamily="49" charset="0"/>
              </a:rPr>
              <a:t>  op1   &lt;= temp1 or temp2;</a:t>
            </a:r>
            <a:endParaRPr lang="en-US" sz="1600" b="1">
              <a:latin typeface="Courier New" pitchFamily="49" charset="0"/>
            </a:endParaRPr>
          </a:p>
          <a:p>
            <a:pPr eaLnBrk="0" hangingPunct="0"/>
            <a:r>
              <a:rPr lang="en-US" sz="1600" b="1">
                <a:latin typeface="Courier New" pitchFamily="49" charset="0"/>
              </a:rPr>
              <a:t>end exor_w_sig;</a:t>
            </a:r>
          </a:p>
          <a:p>
            <a:pPr eaLnBrk="0" hangingPunct="0"/>
            <a:endParaRPr lang="en-US" sz="1600" b="1">
              <a:latin typeface="Courier New" pitchFamily="49" charset="0"/>
            </a:endParaRPr>
          </a:p>
          <a:p>
            <a:pPr eaLnBrk="0" hangingPunct="0"/>
            <a:r>
              <a:rPr lang="en-US" sz="1600" b="1">
                <a:solidFill>
                  <a:schemeClr val="tx2"/>
                </a:solidFill>
                <a:latin typeface="Courier New" pitchFamily="49" charset="0"/>
              </a:rPr>
              <a:t>configuration my_exor_C of my_exor is</a:t>
            </a:r>
          </a:p>
          <a:p>
            <a:pPr eaLnBrk="0" hangingPunct="0"/>
            <a:r>
              <a:rPr lang="en-US" sz="1600" b="1">
                <a:solidFill>
                  <a:schemeClr val="tx2"/>
                </a:solidFill>
                <a:latin typeface="Courier New" pitchFamily="49" charset="0"/>
              </a:rPr>
              <a:t>  for exor_w_sig</a:t>
            </a:r>
          </a:p>
          <a:p>
            <a:pPr eaLnBrk="0" hangingPunct="0"/>
            <a:r>
              <a:rPr lang="en-US" sz="1600" b="1">
                <a:solidFill>
                  <a:schemeClr val="tx2"/>
                </a:solidFill>
                <a:latin typeface="Courier New" pitchFamily="49" charset="0"/>
              </a:rPr>
              <a:t>  end for;</a:t>
            </a:r>
          </a:p>
          <a:p>
            <a:pPr eaLnBrk="0" hangingPunct="0"/>
            <a:r>
              <a:rPr lang="en-US" sz="1600" b="1">
                <a:solidFill>
                  <a:schemeClr val="tx2"/>
                </a:solidFill>
                <a:latin typeface="Courier New" pitchFamily="49" charset="0"/>
              </a:rPr>
              <a:t>end my_exor_C;</a:t>
            </a:r>
          </a:p>
        </p:txBody>
      </p:sp>
      <p:sp>
        <p:nvSpPr>
          <p:cNvPr id="328707" name="Rectangle 3"/>
          <p:cNvSpPr>
            <a:spLocks noChangeArrowheads="1"/>
          </p:cNvSpPr>
          <p:nvPr/>
        </p:nvSpPr>
        <p:spPr bwMode="auto">
          <a:xfrm>
            <a:off x="368300" y="458788"/>
            <a:ext cx="4356100" cy="39370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000" b="1">
                <a:solidFill>
                  <a:srgbClr val="000099"/>
                </a:solidFill>
              </a:rPr>
              <a:t>my EXOR with internal signals</a:t>
            </a:r>
            <a:endParaRPr lang="en-US" sz="2000" b="1"/>
          </a:p>
        </p:txBody>
      </p:sp>
      <p:graphicFrame>
        <p:nvGraphicFramePr>
          <p:cNvPr id="328708" name="Object 4">
            <a:hlinkClick r:id="" action="ppaction://ole?verb=0"/>
          </p:cNvPr>
          <p:cNvGraphicFramePr>
            <a:graphicFrameLocks/>
          </p:cNvGraphicFramePr>
          <p:nvPr/>
        </p:nvGraphicFramePr>
        <p:xfrm>
          <a:off x="6248400" y="3886200"/>
          <a:ext cx="2706688" cy="2508250"/>
        </p:xfrm>
        <a:graphic>
          <a:graphicData uri="http://schemas.openxmlformats.org/presentationml/2006/ole">
            <p:oleObj spid="_x0000_s3074" name="Bitmap Image" r:id="rId3" imgW="2141406" imgH="1676545" progId="PBrush">
              <p:embed/>
            </p:oleObj>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Text Box 2"/>
          <p:cNvSpPr txBox="1">
            <a:spLocks noChangeArrowheads="1"/>
          </p:cNvSpPr>
          <p:nvPr/>
        </p:nvSpPr>
        <p:spPr bwMode="auto">
          <a:xfrm>
            <a:off x="533400" y="533400"/>
            <a:ext cx="7848600" cy="5029200"/>
          </a:xfrm>
          <a:prstGeom prst="rect">
            <a:avLst/>
          </a:prstGeom>
          <a:noFill/>
          <a:ln w="12700">
            <a:noFill/>
            <a:miter lim="800000"/>
            <a:headEnd/>
            <a:tailEnd/>
          </a:ln>
          <a:effectLst/>
        </p:spPr>
        <p:txBody>
          <a:bodyPr>
            <a:spAutoFit/>
          </a:bodyPr>
          <a:lstStyle/>
          <a:p>
            <a:pPr eaLnBrk="0" hangingPunct="0">
              <a:spcBef>
                <a:spcPct val="50000"/>
              </a:spcBef>
            </a:pPr>
            <a:r>
              <a:rPr lang="en-US">
                <a:solidFill>
                  <a:srgbClr val="000099"/>
                </a:solidFill>
                <a:latin typeface="Arial" charset="0"/>
              </a:rPr>
              <a:t>SUMMARY</a:t>
            </a:r>
            <a:endParaRPr lang="en-US" sz="2000">
              <a:solidFill>
                <a:srgbClr val="000099"/>
              </a:solidFill>
              <a:latin typeface="Arial" charset="0"/>
            </a:endParaRPr>
          </a:p>
          <a:p>
            <a:pPr eaLnBrk="0" hangingPunct="0">
              <a:spcBef>
                <a:spcPct val="50000"/>
              </a:spcBef>
            </a:pPr>
            <a:r>
              <a:rPr lang="en-US" sz="2000">
                <a:latin typeface="Arial" charset="0"/>
              </a:rPr>
              <a:t>Introduction to:</a:t>
            </a:r>
          </a:p>
          <a:p>
            <a:pPr eaLnBrk="0" hangingPunct="0">
              <a:spcBef>
                <a:spcPct val="50000"/>
              </a:spcBef>
              <a:buFontTx/>
              <a:buChar char="•"/>
            </a:pPr>
            <a:r>
              <a:rPr lang="en-US" sz="2000">
                <a:latin typeface="Arial" charset="0"/>
              </a:rPr>
              <a:t> VHDL flow </a:t>
            </a:r>
          </a:p>
          <a:p>
            <a:pPr eaLnBrk="0" hangingPunct="0">
              <a:spcBef>
                <a:spcPct val="50000"/>
              </a:spcBef>
              <a:buFontTx/>
              <a:buChar char="•"/>
            </a:pPr>
            <a:r>
              <a:rPr lang="en-US" sz="2000">
                <a:latin typeface="Arial" charset="0"/>
              </a:rPr>
              <a:t> Comments</a:t>
            </a:r>
          </a:p>
          <a:p>
            <a:pPr eaLnBrk="0" hangingPunct="0">
              <a:spcBef>
                <a:spcPct val="50000"/>
              </a:spcBef>
              <a:buFontTx/>
              <a:buChar char="•"/>
            </a:pPr>
            <a:r>
              <a:rPr lang="en-US" sz="2000">
                <a:latin typeface="Arial" charset="0"/>
              </a:rPr>
              <a:t> Library declaration</a:t>
            </a:r>
          </a:p>
          <a:p>
            <a:pPr eaLnBrk="0" hangingPunct="0">
              <a:spcBef>
                <a:spcPct val="50000"/>
              </a:spcBef>
              <a:buFontTx/>
              <a:buChar char="•"/>
            </a:pPr>
            <a:r>
              <a:rPr lang="en-US" sz="2000">
                <a:latin typeface="Arial" charset="0"/>
              </a:rPr>
              <a:t> Entity declaration (ports, modes, std_logic type)</a:t>
            </a:r>
          </a:p>
          <a:p>
            <a:pPr eaLnBrk="0" hangingPunct="0">
              <a:spcBef>
                <a:spcPct val="50000"/>
              </a:spcBef>
              <a:buFontTx/>
              <a:buChar char="•"/>
            </a:pPr>
            <a:r>
              <a:rPr lang="en-US" sz="2000">
                <a:latin typeface="Arial" charset="0"/>
              </a:rPr>
              <a:t> Architecture</a:t>
            </a:r>
          </a:p>
          <a:p>
            <a:pPr eaLnBrk="0" hangingPunct="0">
              <a:spcBef>
                <a:spcPct val="50000"/>
              </a:spcBef>
              <a:buFontTx/>
              <a:buChar char="•"/>
            </a:pPr>
            <a:r>
              <a:rPr lang="en-US" sz="2000">
                <a:latin typeface="Arial" charset="0"/>
              </a:rPr>
              <a:t> Signal declarations</a:t>
            </a:r>
          </a:p>
          <a:p>
            <a:pPr eaLnBrk="0" hangingPunct="0">
              <a:spcBef>
                <a:spcPct val="50000"/>
              </a:spcBef>
              <a:buFontTx/>
              <a:buChar char="•"/>
            </a:pPr>
            <a:r>
              <a:rPr lang="en-US" sz="2000">
                <a:latin typeface="Arial" charset="0"/>
              </a:rPr>
              <a:t> Signal assignments</a:t>
            </a:r>
          </a:p>
          <a:p>
            <a:pPr eaLnBrk="0" hangingPunct="0">
              <a:spcBef>
                <a:spcPct val="50000"/>
              </a:spcBef>
              <a:buFontTx/>
              <a:buChar char="•"/>
            </a:pPr>
            <a:r>
              <a:rPr lang="en-US" sz="2000">
                <a:latin typeface="Arial" charset="0"/>
              </a:rPr>
              <a:t> Component declaration and instantiation</a:t>
            </a:r>
          </a:p>
          <a:p>
            <a:pPr eaLnBrk="0" hangingPunct="0">
              <a:spcBef>
                <a:spcPct val="50000"/>
              </a:spcBef>
              <a:buFontTx/>
              <a:buChar char="•"/>
            </a:pPr>
            <a:r>
              <a:rPr lang="en-US" sz="2000">
                <a:latin typeface="Arial" charset="0"/>
              </a:rPr>
              <a:t> Configuration statement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685800" y="609600"/>
            <a:ext cx="8001000" cy="182563"/>
          </a:xfrm>
        </p:spPr>
        <p:txBody>
          <a:bodyPr>
            <a:normAutofit fontScale="90000"/>
          </a:bodyPr>
          <a:lstStyle/>
          <a:p>
            <a:r>
              <a:rPr lang="en-US"/>
              <a:t>Design Hierarchy Levels ( Modeling Styles)</a:t>
            </a:r>
          </a:p>
        </p:txBody>
      </p:sp>
      <p:sp>
        <p:nvSpPr>
          <p:cNvPr id="330755" name="Rectangle 3"/>
          <p:cNvSpPr>
            <a:spLocks noGrp="1" noChangeArrowheads="1"/>
          </p:cNvSpPr>
          <p:nvPr>
            <p:ph type="body" idx="1"/>
          </p:nvPr>
        </p:nvSpPr>
        <p:spPr/>
        <p:txBody>
          <a:bodyPr/>
          <a:lstStyle/>
          <a:p>
            <a:r>
              <a:rPr lang="en-US" sz="2400"/>
              <a:t>Structural</a:t>
            </a:r>
          </a:p>
          <a:p>
            <a:pPr lvl="1"/>
            <a:r>
              <a:rPr lang="en-US" sz="2200"/>
              <a:t>Define explicit components and the connections between them. </a:t>
            </a:r>
          </a:p>
          <a:p>
            <a:pPr lvl="1"/>
            <a:endParaRPr lang="en-US" sz="2200"/>
          </a:p>
          <a:p>
            <a:r>
              <a:rPr lang="en-US" sz="2400"/>
              <a:t>Dataflow</a:t>
            </a:r>
          </a:p>
          <a:p>
            <a:pPr lvl="1"/>
            <a:r>
              <a:rPr lang="en-US" sz="2200"/>
              <a:t>Most are like assigning expressions to signals</a:t>
            </a:r>
          </a:p>
          <a:p>
            <a:pPr lvl="1"/>
            <a:endParaRPr lang="en-US" sz="2200"/>
          </a:p>
          <a:p>
            <a:r>
              <a:rPr lang="en-US" sz="2400"/>
              <a:t>Behavioral</a:t>
            </a:r>
          </a:p>
          <a:p>
            <a:pPr lvl="1"/>
            <a:r>
              <a:rPr lang="en-US" sz="2200"/>
              <a:t>Write an algorithm that describes the circuit’s output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30754"/>
                                        </p:tgtEl>
                                        <p:attrNameLst>
                                          <p:attrName>style.visibility</p:attrName>
                                        </p:attrNameLst>
                                      </p:cBhvr>
                                      <p:to>
                                        <p:strVal val="visible"/>
                                      </p:to>
                                    </p:set>
                                    <p:anim calcmode="lin" valueType="num">
                                      <p:cBhvr additive="base">
                                        <p:cTn id="7" dur="500" fill="hold"/>
                                        <p:tgtEl>
                                          <p:spTgt spid="330754"/>
                                        </p:tgtEl>
                                        <p:attrNameLst>
                                          <p:attrName>ppt_x</p:attrName>
                                        </p:attrNameLst>
                                      </p:cBhvr>
                                      <p:tavLst>
                                        <p:tav tm="0">
                                          <p:val>
                                            <p:strVal val="#ppt_x"/>
                                          </p:val>
                                        </p:tav>
                                        <p:tav tm="100000">
                                          <p:val>
                                            <p:strVal val="#ppt_x"/>
                                          </p:val>
                                        </p:tav>
                                      </p:tavLst>
                                    </p:anim>
                                    <p:anim calcmode="lin" valueType="num">
                                      <p:cBhvr additive="base">
                                        <p:cTn id="8" dur="500" fill="hold"/>
                                        <p:tgtEl>
                                          <p:spTgt spid="33075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330755">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330755">
                                            <p:txEl>
                                              <p:pRg st="1" end="1"/>
                                            </p:txEl>
                                          </p:spTgt>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grpId="0" nodeType="afterEffect">
                                  <p:stCondLst>
                                    <p:cond delay="0"/>
                                  </p:stCondLst>
                                  <p:childTnLst>
                                    <p:set>
                                      <p:cBhvr>
                                        <p:cTn id="16" dur="1" fill="hold">
                                          <p:stCondLst>
                                            <p:cond delay="499"/>
                                          </p:stCondLst>
                                        </p:cTn>
                                        <p:tgtEl>
                                          <p:spTgt spid="330755">
                                            <p:txEl>
                                              <p:pRg st="3" end="3"/>
                                            </p:txEl>
                                          </p:spTgt>
                                        </p:tgtEl>
                                        <p:attrNameLst>
                                          <p:attrName>style.visibility</p:attrName>
                                        </p:attrNameLst>
                                      </p:cBhvr>
                                      <p:to>
                                        <p:strVal val="visible"/>
                                      </p:to>
                                    </p:set>
                                  </p:childTnLst>
                                </p:cTn>
                              </p:par>
                            </p:childTnLst>
                          </p:cTn>
                        </p:par>
                        <p:par>
                          <p:cTn id="17" fill="hold">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330755">
                                            <p:txEl>
                                              <p:pRg st="4" end="4"/>
                                            </p:txEl>
                                          </p:spTgt>
                                        </p:tgtEl>
                                        <p:attrNameLst>
                                          <p:attrName>style.visibility</p:attrName>
                                        </p:attrNameLst>
                                      </p:cBhvr>
                                      <p:to>
                                        <p:strVal val="visible"/>
                                      </p:to>
                                    </p:set>
                                  </p:childTnLst>
                                </p:cTn>
                              </p:par>
                            </p:childTnLst>
                          </p:cTn>
                        </p:par>
                        <p:par>
                          <p:cTn id="20" fill="hold">
                            <p:stCondLst>
                              <p:cond delay="2000"/>
                            </p:stCondLst>
                            <p:childTnLst>
                              <p:par>
                                <p:cTn id="21" presetID="1" presetClass="entr" presetSubtype="0" fill="hold" grpId="0" nodeType="afterEffect">
                                  <p:stCondLst>
                                    <p:cond delay="0"/>
                                  </p:stCondLst>
                                  <p:childTnLst>
                                    <p:set>
                                      <p:cBhvr>
                                        <p:cTn id="22" dur="1" fill="hold">
                                          <p:stCondLst>
                                            <p:cond delay="499"/>
                                          </p:stCondLst>
                                        </p:cTn>
                                        <p:tgtEl>
                                          <p:spTgt spid="33075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3307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autoUpdateAnimBg="0"/>
      <p:bldP spid="330755" grpId="0" build="p"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p:txBody>
          <a:bodyPr/>
          <a:lstStyle/>
          <a:p>
            <a:r>
              <a:rPr lang="en-US"/>
              <a:t>Dataflow Level</a:t>
            </a:r>
          </a:p>
        </p:txBody>
      </p:sp>
      <p:sp>
        <p:nvSpPr>
          <p:cNvPr id="331779" name="Rectangle 3"/>
          <p:cNvSpPr>
            <a:spLocks noGrp="1" noChangeArrowheads="1"/>
          </p:cNvSpPr>
          <p:nvPr>
            <p:ph type="body" idx="1"/>
          </p:nvPr>
        </p:nvSpPr>
        <p:spPr/>
        <p:txBody>
          <a:bodyPr/>
          <a:lstStyle/>
          <a:p>
            <a:r>
              <a:rPr lang="en-US" sz="2400"/>
              <a:t>Dataflow description</a:t>
            </a:r>
          </a:p>
          <a:p>
            <a:pPr lvl="1"/>
            <a:r>
              <a:rPr lang="en-US" sz="2200"/>
              <a:t>The detail is less with data dependencies described, not the components and connections</a:t>
            </a:r>
          </a:p>
          <a:p>
            <a:pPr lvl="1"/>
            <a:r>
              <a:rPr lang="en-US" sz="2200"/>
              <a:t>Includes “</a:t>
            </a:r>
            <a:r>
              <a:rPr lang="en-US">
                <a:latin typeface="CMTT10" pitchFamily="18" charset="0"/>
              </a:rPr>
              <a:t>when</a:t>
            </a:r>
            <a:r>
              <a:rPr lang="en-US" sz="2200"/>
              <a:t>” and “</a:t>
            </a:r>
            <a:r>
              <a:rPr lang="en-US">
                <a:latin typeface="CMTT10" pitchFamily="18" charset="0"/>
              </a:rPr>
              <a:t>select</a:t>
            </a:r>
            <a:r>
              <a:rPr lang="en-US" sz="2200"/>
              <a:t>” (case) statements</a:t>
            </a:r>
          </a:p>
          <a:p>
            <a:pPr>
              <a:buFontTx/>
              <a:buNone/>
            </a:pP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57200" y="533400"/>
            <a:ext cx="7772400" cy="1143000"/>
          </a:xfrm>
        </p:spPr>
        <p:txBody>
          <a:bodyPr>
            <a:normAutofit/>
          </a:bodyPr>
          <a:lstStyle/>
          <a:p>
            <a:r>
              <a:rPr lang="en-US" dirty="0">
                <a:solidFill>
                  <a:srgbClr val="000099"/>
                </a:solidFill>
              </a:rPr>
              <a:t>Why HDLs?</a:t>
            </a:r>
            <a:endParaRPr lang="en-US" sz="3600" b="0" dirty="0">
              <a:solidFill>
                <a:srgbClr val="000099"/>
              </a:solidFill>
            </a:endParaRPr>
          </a:p>
        </p:txBody>
      </p:sp>
      <p:sp>
        <p:nvSpPr>
          <p:cNvPr id="314371" name="Rectangle 3"/>
          <p:cNvSpPr>
            <a:spLocks noGrp="1" noChangeArrowheads="1"/>
          </p:cNvSpPr>
          <p:nvPr>
            <p:ph type="body" idx="1"/>
          </p:nvPr>
        </p:nvSpPr>
        <p:spPr>
          <a:xfrm>
            <a:off x="304800" y="1828800"/>
            <a:ext cx="8153400" cy="3276600"/>
          </a:xfrm>
        </p:spPr>
        <p:txBody>
          <a:bodyPr>
            <a:normAutofit/>
          </a:bodyPr>
          <a:lstStyle/>
          <a:p>
            <a:r>
              <a:rPr lang="en-US" sz="2800" dirty="0"/>
              <a:t>In software everything is sequential </a:t>
            </a:r>
          </a:p>
          <a:p>
            <a:r>
              <a:rPr lang="en-US" sz="2800" dirty="0"/>
              <a:t>Sequence of statements is significant, since they are executed in that order</a:t>
            </a:r>
          </a:p>
          <a:p>
            <a:r>
              <a:rPr lang="en-US" sz="2800" dirty="0"/>
              <a:t>In hardware events are concurrent, so a software language cannot be used for describing and simulating hardware.</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p:nvPr>
        </p:nvSpPr>
        <p:spPr>
          <a:xfrm>
            <a:off x="2514600" y="762000"/>
            <a:ext cx="5410200" cy="228600"/>
          </a:xfrm>
        </p:spPr>
        <p:txBody>
          <a:bodyPr>
            <a:normAutofit fontScale="90000"/>
          </a:bodyPr>
          <a:lstStyle/>
          <a:p>
            <a:r>
              <a:rPr lang="en-US"/>
              <a:t>Full Adder - Data flow</a:t>
            </a:r>
          </a:p>
        </p:txBody>
      </p:sp>
      <p:graphicFrame>
        <p:nvGraphicFramePr>
          <p:cNvPr id="332803" name="Object 3"/>
          <p:cNvGraphicFramePr>
            <a:graphicFrameLocks noChangeAspect="1"/>
          </p:cNvGraphicFramePr>
          <p:nvPr/>
        </p:nvGraphicFramePr>
        <p:xfrm>
          <a:off x="1524000" y="1524000"/>
          <a:ext cx="5905500" cy="4610100"/>
        </p:xfrm>
        <a:graphic>
          <a:graphicData uri="http://schemas.openxmlformats.org/presentationml/2006/ole">
            <p:oleObj spid="_x0000_s4098" name="Bitmap Image" r:id="rId3" imgW="4915586" imgH="3839111" progId="PBrush">
              <p:embed/>
            </p:oleObj>
          </a:graphicData>
        </a:graphic>
      </p:graphicFrame>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2057400" y="685800"/>
            <a:ext cx="3657600" cy="304800"/>
          </a:xfrm>
        </p:spPr>
        <p:txBody>
          <a:bodyPr>
            <a:normAutofit fontScale="90000"/>
          </a:bodyPr>
          <a:lstStyle/>
          <a:p>
            <a:r>
              <a:rPr lang="en-US"/>
              <a:t>Structural Level</a:t>
            </a:r>
          </a:p>
        </p:txBody>
      </p:sp>
      <p:sp>
        <p:nvSpPr>
          <p:cNvPr id="333827" name="Rectangle 3"/>
          <p:cNvSpPr>
            <a:spLocks noGrp="1" noChangeArrowheads="1"/>
          </p:cNvSpPr>
          <p:nvPr>
            <p:ph type="body" idx="1"/>
          </p:nvPr>
        </p:nvSpPr>
        <p:spPr/>
        <p:txBody>
          <a:bodyPr/>
          <a:lstStyle/>
          <a:p>
            <a:r>
              <a:rPr lang="en-US"/>
              <a:t> </a:t>
            </a:r>
            <a:r>
              <a:rPr lang="en-US" sz="2000"/>
              <a:t>A structural description is like the schematic, describing the components and their interconnections precisely</a:t>
            </a:r>
          </a:p>
          <a:p>
            <a:pPr lvl="1"/>
            <a:r>
              <a:rPr lang="en-US"/>
              <a:t> </a:t>
            </a:r>
            <a:r>
              <a:rPr lang="en-US" sz="2200"/>
              <a:t>Includes concurrent statements </a:t>
            </a:r>
          </a:p>
          <a:p>
            <a:pPr lvl="2"/>
            <a:r>
              <a:rPr lang="en-US" sz="2000"/>
              <a:t> A component  statement is a concurrent statement</a:t>
            </a:r>
          </a:p>
          <a:p>
            <a:pPr lvl="1"/>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33826"/>
                                        </p:tgtEl>
                                        <p:attrNameLst>
                                          <p:attrName>style.visibility</p:attrName>
                                        </p:attrNameLst>
                                      </p:cBhvr>
                                      <p:to>
                                        <p:strVal val="visible"/>
                                      </p:to>
                                    </p:set>
                                    <p:anim calcmode="lin" valueType="num">
                                      <p:cBhvr additive="base">
                                        <p:cTn id="7" dur="500" fill="hold"/>
                                        <p:tgtEl>
                                          <p:spTgt spid="333826"/>
                                        </p:tgtEl>
                                        <p:attrNameLst>
                                          <p:attrName>ppt_x</p:attrName>
                                        </p:attrNameLst>
                                      </p:cBhvr>
                                      <p:tavLst>
                                        <p:tav tm="0">
                                          <p:val>
                                            <p:strVal val="#ppt_x"/>
                                          </p:val>
                                        </p:tav>
                                        <p:tav tm="100000">
                                          <p:val>
                                            <p:strVal val="#ppt_x"/>
                                          </p:val>
                                        </p:tav>
                                      </p:tavLst>
                                    </p:anim>
                                    <p:anim calcmode="lin" valueType="num">
                                      <p:cBhvr additive="base">
                                        <p:cTn id="8" dur="500" fill="hold"/>
                                        <p:tgtEl>
                                          <p:spTgt spid="33382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499"/>
                                          </p:stCondLst>
                                        </p:cTn>
                                        <p:tgtEl>
                                          <p:spTgt spid="333827">
                                            <p:txEl>
                                              <p:pRg st="0" end="0"/>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333827">
                                            <p:txEl>
                                              <p:pRg st="1" end="1"/>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3338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3826" grpId="0" autoUpdateAnimBg="0"/>
      <p:bldP spid="333827"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p:nvPr>
        </p:nvSpPr>
        <p:spPr>
          <a:xfrm>
            <a:off x="762000" y="838200"/>
            <a:ext cx="8001000" cy="182563"/>
          </a:xfrm>
        </p:spPr>
        <p:txBody>
          <a:bodyPr>
            <a:normAutofit fontScale="90000"/>
          </a:bodyPr>
          <a:lstStyle/>
          <a:p>
            <a:r>
              <a:rPr lang="en-US" sz="2400"/>
              <a:t>4-bit Ripple-Carry Adder - Structural Description</a:t>
            </a:r>
          </a:p>
        </p:txBody>
      </p:sp>
      <p:graphicFrame>
        <p:nvGraphicFramePr>
          <p:cNvPr id="334851" name="Object 3"/>
          <p:cNvGraphicFramePr>
            <a:graphicFrameLocks noChangeAspect="1"/>
          </p:cNvGraphicFramePr>
          <p:nvPr/>
        </p:nvGraphicFramePr>
        <p:xfrm>
          <a:off x="381000" y="1524000"/>
          <a:ext cx="8410575" cy="4391025"/>
        </p:xfrm>
        <a:graphic>
          <a:graphicData uri="http://schemas.openxmlformats.org/presentationml/2006/ole">
            <p:oleObj spid="_x0000_s5122" name="Bitmap Image" r:id="rId3" imgW="6458852" imgH="3371429" progId="PBrush">
              <p:embed/>
            </p:oleObj>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304800" y="609600"/>
            <a:ext cx="8382000" cy="152400"/>
          </a:xfrm>
        </p:spPr>
        <p:txBody>
          <a:bodyPr>
            <a:normAutofit fontScale="90000"/>
          </a:bodyPr>
          <a:lstStyle/>
          <a:p>
            <a:r>
              <a:rPr lang="en-US" sz="2400"/>
              <a:t>4-bit Ripple-Carry Adder - Structural Description cntd.</a:t>
            </a:r>
          </a:p>
        </p:txBody>
      </p:sp>
      <p:pic>
        <p:nvPicPr>
          <p:cNvPr id="335875" name="Picture 3"/>
          <p:cNvPicPr>
            <a:picLocks noChangeAspect="1" noChangeArrowheads="1"/>
          </p:cNvPicPr>
          <p:nvPr/>
        </p:nvPicPr>
        <p:blipFill>
          <a:blip r:embed="rId2"/>
          <a:srcRect/>
          <a:stretch>
            <a:fillRect/>
          </a:stretch>
        </p:blipFill>
        <p:spPr bwMode="auto">
          <a:xfrm>
            <a:off x="1524000" y="1219200"/>
            <a:ext cx="6162675" cy="1905000"/>
          </a:xfrm>
          <a:prstGeom prst="rect">
            <a:avLst/>
          </a:prstGeom>
          <a:noFill/>
          <a:ln w="25400">
            <a:noFill/>
            <a:miter lim="800000"/>
            <a:headEnd/>
            <a:tailEnd/>
          </a:ln>
          <a:effectLst/>
        </p:spPr>
      </p:pic>
      <p:pic>
        <p:nvPicPr>
          <p:cNvPr id="335876" name="Picture 4"/>
          <p:cNvPicPr>
            <a:picLocks noChangeAspect="1" noChangeArrowheads="1"/>
          </p:cNvPicPr>
          <p:nvPr/>
        </p:nvPicPr>
        <p:blipFill>
          <a:blip r:embed="rId3"/>
          <a:srcRect/>
          <a:stretch>
            <a:fillRect/>
          </a:stretch>
        </p:blipFill>
        <p:spPr bwMode="auto">
          <a:xfrm>
            <a:off x="1371600" y="3352800"/>
            <a:ext cx="6499225" cy="2924175"/>
          </a:xfrm>
          <a:prstGeom prst="rect">
            <a:avLst/>
          </a:prstGeom>
          <a:noFill/>
          <a:ln w="25400">
            <a:noFill/>
            <a:miter lim="800000"/>
            <a:headEnd/>
            <a:tailEnd/>
          </a:ln>
          <a:effec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ChangeArrowheads="1"/>
          </p:cNvSpPr>
          <p:nvPr>
            <p:ph type="title"/>
          </p:nvPr>
        </p:nvSpPr>
        <p:spPr/>
        <p:txBody>
          <a:bodyPr/>
          <a:lstStyle/>
          <a:p>
            <a:r>
              <a:rPr lang="en-US"/>
              <a:t>Behavioral Level</a:t>
            </a:r>
          </a:p>
        </p:txBody>
      </p:sp>
      <p:sp>
        <p:nvSpPr>
          <p:cNvPr id="336899" name="Rectangle 3"/>
          <p:cNvSpPr>
            <a:spLocks noGrp="1" noChangeArrowheads="1"/>
          </p:cNvSpPr>
          <p:nvPr>
            <p:ph type="body" idx="1"/>
          </p:nvPr>
        </p:nvSpPr>
        <p:spPr/>
        <p:txBody>
          <a:bodyPr/>
          <a:lstStyle/>
          <a:p>
            <a:r>
              <a:rPr lang="en-US"/>
              <a:t>Behavioral description</a:t>
            </a:r>
          </a:p>
          <a:p>
            <a:pPr lvl="1"/>
            <a:r>
              <a:rPr lang="en-US" sz="2200"/>
              <a:t>May not be synthesizable or may lead to a very large circuit</a:t>
            </a:r>
          </a:p>
          <a:p>
            <a:pPr lvl="1"/>
            <a:r>
              <a:rPr lang="en-US" sz="2200"/>
              <a:t>Primarily used for simulation</a:t>
            </a:r>
          </a:p>
          <a:p>
            <a:pPr lvl="1"/>
            <a:r>
              <a:rPr lang="en-US" sz="2200"/>
              <a:t>Normally uses VHDL “processes”</a:t>
            </a:r>
          </a:p>
          <a:p>
            <a:pPr lvl="1">
              <a:buFont typeface="Wingdings" pitchFamily="2" charset="2"/>
              <a:buNone/>
            </a:pPr>
            <a:endParaRPr lang="en-US" sz="2200"/>
          </a:p>
        </p:txBody>
      </p:sp>
      <p:graphicFrame>
        <p:nvGraphicFramePr>
          <p:cNvPr id="336900" name="Object 4"/>
          <p:cNvGraphicFramePr>
            <a:graphicFrameLocks noChangeAspect="1"/>
          </p:cNvGraphicFramePr>
          <p:nvPr/>
        </p:nvGraphicFramePr>
        <p:xfrm>
          <a:off x="914400" y="2895600"/>
          <a:ext cx="6472238" cy="3427413"/>
        </p:xfrm>
        <a:graphic>
          <a:graphicData uri="http://schemas.openxmlformats.org/presentationml/2006/ole">
            <p:oleObj spid="_x0000_s6146" name="Bitmap Image" r:id="rId3" imgW="3238952" imgH="1714739" progId="PBrush">
              <p:embed/>
            </p:oleObj>
          </a:graphicData>
        </a:graphic>
      </p:graphicFrame>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22" name="Object 2"/>
          <p:cNvGraphicFramePr>
            <a:graphicFrameLocks noChangeAspect="1"/>
          </p:cNvGraphicFramePr>
          <p:nvPr/>
        </p:nvGraphicFramePr>
        <p:xfrm>
          <a:off x="533400" y="609600"/>
          <a:ext cx="8172450" cy="5067300"/>
        </p:xfrm>
        <a:graphic>
          <a:graphicData uri="http://schemas.openxmlformats.org/presentationml/2006/ole">
            <p:oleObj spid="_x0000_s7170" name="Bitmap Image" r:id="rId3" imgW="4086795" imgH="2534004" progId="PBrush">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8946" name="Object 2"/>
          <p:cNvGraphicFramePr>
            <a:graphicFrameLocks noChangeAspect="1"/>
          </p:cNvGraphicFramePr>
          <p:nvPr/>
        </p:nvGraphicFramePr>
        <p:xfrm>
          <a:off x="762000" y="914400"/>
          <a:ext cx="7953375" cy="2216150"/>
        </p:xfrm>
        <a:graphic>
          <a:graphicData uri="http://schemas.openxmlformats.org/presentationml/2006/ole">
            <p:oleObj spid="_x0000_s8194" name="Bitmap Image" r:id="rId3" imgW="5296639" imgH="1476190" progId="PBrush">
              <p:embed/>
            </p:oleObj>
          </a:graphicData>
        </a:graphic>
      </p:graphicFrame>
      <p:sp>
        <p:nvSpPr>
          <p:cNvPr id="338947" name="Text Box 3"/>
          <p:cNvSpPr txBox="1">
            <a:spLocks noChangeArrowheads="1"/>
          </p:cNvSpPr>
          <p:nvPr/>
        </p:nvSpPr>
        <p:spPr bwMode="auto">
          <a:xfrm>
            <a:off x="1295400" y="381000"/>
            <a:ext cx="6858000"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u="sng">
                <a:solidFill>
                  <a:srgbClr val="E20A2E"/>
                </a:solidFill>
                <a:latin typeface="Arial" charset="0"/>
              </a:rPr>
              <a:t>Simulation results</a:t>
            </a:r>
            <a:r>
              <a:rPr lang="en-US" b="1">
                <a:solidFill>
                  <a:srgbClr val="E20A2E"/>
                </a:solidFill>
                <a:latin typeface="Arial" charset="0"/>
              </a:rPr>
              <a:t> (temp. signals also shown)</a:t>
            </a:r>
            <a:endParaRPr lang="en-US">
              <a:solidFill>
                <a:srgbClr val="E20A2E"/>
              </a:solidFill>
              <a:latin typeface="Arial" charset="0"/>
            </a:endParaRPr>
          </a:p>
        </p:txBody>
      </p:sp>
      <p:sp>
        <p:nvSpPr>
          <p:cNvPr id="338948" name="Rectangle 4"/>
          <p:cNvSpPr>
            <a:spLocks noChangeArrowheads="1"/>
          </p:cNvSpPr>
          <p:nvPr/>
        </p:nvSpPr>
        <p:spPr bwMode="auto">
          <a:xfrm>
            <a:off x="2209800" y="3200400"/>
            <a:ext cx="4473575" cy="2279650"/>
          </a:xfrm>
          <a:prstGeom prst="rect">
            <a:avLst/>
          </a:prstGeom>
          <a:noFill/>
          <a:ln w="12700">
            <a:noFill/>
            <a:miter lim="800000"/>
            <a:headEnd/>
            <a:tailEnd/>
          </a:ln>
          <a:effectLst/>
        </p:spPr>
        <p:txBody>
          <a:bodyPr wrap="none" lIns="90488" tIns="44450" rIns="90488" bIns="44450">
            <a:spAutoFit/>
          </a:bodyPr>
          <a:lstStyle/>
          <a:p>
            <a:pPr eaLnBrk="0" hangingPunct="0"/>
            <a:r>
              <a:rPr lang="en-US" b="1" u="sng">
                <a:solidFill>
                  <a:srgbClr val="E20A2E"/>
                </a:solidFill>
              </a:rPr>
              <a:t>HDL Synthesis Report</a:t>
            </a:r>
            <a:endParaRPr lang="en-US"/>
          </a:p>
          <a:p>
            <a:pPr eaLnBrk="0" hangingPunct="0"/>
            <a:r>
              <a:rPr lang="en-US" b="1"/>
              <a:t>Macro Statistics</a:t>
            </a:r>
          </a:p>
          <a:p>
            <a:pPr eaLnBrk="0" hangingPunct="0"/>
            <a:r>
              <a:rPr lang="en-US" b="1"/>
              <a:t># Adders/Subtractors               : 2</a:t>
            </a:r>
          </a:p>
          <a:p>
            <a:pPr eaLnBrk="0" hangingPunct="0"/>
            <a:r>
              <a:rPr lang="en-US" b="1"/>
              <a:t>  5-bit adder                     	    : 2</a:t>
            </a:r>
          </a:p>
          <a:p>
            <a:pPr eaLnBrk="0" hangingPunct="0"/>
            <a:r>
              <a:rPr lang="en-US" b="1"/>
              <a:t># Comparators                          : 1</a:t>
            </a:r>
          </a:p>
          <a:p>
            <a:pPr eaLnBrk="0" hangingPunct="0"/>
            <a:r>
              <a:rPr lang="en-US" b="1"/>
              <a:t>  5-bit comparator greater       : 1</a:t>
            </a:r>
            <a:endParaRPr lang="en-US"/>
          </a:p>
        </p:txBody>
      </p:sp>
      <p:sp>
        <p:nvSpPr>
          <p:cNvPr id="338949" name="Text Box 5"/>
          <p:cNvSpPr txBox="1">
            <a:spLocks noChangeArrowheads="1"/>
          </p:cNvSpPr>
          <p:nvPr/>
        </p:nvSpPr>
        <p:spPr bwMode="auto">
          <a:xfrm>
            <a:off x="381000" y="5562600"/>
            <a:ext cx="8458200" cy="81915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E20A2E"/>
                </a:solidFill>
                <a:latin typeface="Arial" charset="0"/>
              </a:rPr>
              <a:t>A strong reason to think of hardware being designed, while writing VHDL behavioral code.</a:t>
            </a:r>
            <a:endParaRPr lang="en-US">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body" idx="1"/>
          </p:nvPr>
        </p:nvSpPr>
        <p:spPr>
          <a:xfrm>
            <a:off x="2057400" y="1981200"/>
            <a:ext cx="7543800" cy="3733800"/>
          </a:xfrm>
        </p:spPr>
        <p:txBody>
          <a:bodyPr/>
          <a:lstStyle/>
          <a:p>
            <a:pPr>
              <a:buFontTx/>
              <a:buNone/>
            </a:pPr>
            <a:endParaRPr lang="en-US"/>
          </a:p>
          <a:p>
            <a:pPr>
              <a:buFontTx/>
              <a:buNone/>
            </a:pPr>
            <a:r>
              <a:rPr lang="en-US" sz="3200" b="1">
                <a:solidFill>
                  <a:schemeClr val="accent2"/>
                </a:solidFill>
              </a:rPr>
              <a:t>Constructs in VHDL </a:t>
            </a:r>
          </a:p>
          <a:p>
            <a:pPr>
              <a:buFontTx/>
              <a:buNone/>
            </a:pPr>
            <a:endParaRPr lang="en-US"/>
          </a:p>
          <a:p>
            <a:pPr>
              <a:buFontTx/>
              <a:buNone/>
            </a:pPr>
            <a:endParaRPr lang="en-US"/>
          </a:p>
          <a:p>
            <a:pPr>
              <a:buFontTx/>
              <a:buNone/>
            </a:pPr>
            <a:endParaRPr lang="en-US" sz="2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r>
              <a:rPr lang="en-US"/>
              <a:t>Concurrent Statements</a:t>
            </a:r>
          </a:p>
        </p:txBody>
      </p:sp>
      <p:sp>
        <p:nvSpPr>
          <p:cNvPr id="340995" name="Rectangle 3"/>
          <p:cNvSpPr>
            <a:spLocks noGrp="1" noChangeArrowheads="1"/>
          </p:cNvSpPr>
          <p:nvPr>
            <p:ph type="body" idx="1"/>
          </p:nvPr>
        </p:nvSpPr>
        <p:spPr>
          <a:xfrm>
            <a:off x="381000" y="1143000"/>
            <a:ext cx="8458200" cy="914400"/>
          </a:xfrm>
          <a:noFill/>
          <a:ln/>
        </p:spPr>
        <p:txBody>
          <a:bodyPr lIns="90488" tIns="44450" rIns="90488" bIns="44450"/>
          <a:lstStyle/>
          <a:p>
            <a:pPr>
              <a:lnSpc>
                <a:spcPct val="110000"/>
              </a:lnSpc>
            </a:pPr>
            <a:r>
              <a:rPr lang="en-US" sz="2400"/>
              <a:t>All concurrent statements in an architecture are executed simultaneously.</a:t>
            </a:r>
          </a:p>
        </p:txBody>
      </p:sp>
      <p:sp>
        <p:nvSpPr>
          <p:cNvPr id="340996" name="Rectangle 4"/>
          <p:cNvSpPr>
            <a:spLocks noChangeArrowheads="1"/>
          </p:cNvSpPr>
          <p:nvPr/>
        </p:nvSpPr>
        <p:spPr bwMode="auto">
          <a:xfrm>
            <a:off x="381000" y="2133600"/>
            <a:ext cx="8458200" cy="838200"/>
          </a:xfrm>
          <a:prstGeom prst="rect">
            <a:avLst/>
          </a:prstGeom>
          <a:noFill/>
          <a:ln w="12700">
            <a:noFill/>
            <a:miter lim="800000"/>
            <a:headEnd/>
            <a:tailEnd/>
          </a:ln>
          <a:effectLst/>
        </p:spPr>
        <p:txBody>
          <a:bodyPr lIns="90488" tIns="44450" rIns="90488" bIns="44450"/>
          <a:lstStyle/>
          <a:p>
            <a:pPr marL="342900" indent="-342900">
              <a:lnSpc>
                <a:spcPct val="110000"/>
              </a:lnSpc>
              <a:spcBef>
                <a:spcPct val="20000"/>
              </a:spcBef>
              <a:buClr>
                <a:schemeClr val="tx1"/>
              </a:buClr>
              <a:buFontTx/>
              <a:buChar char="•"/>
            </a:pPr>
            <a:r>
              <a:rPr lang="en-US">
                <a:latin typeface="Arial" charset="0"/>
              </a:rPr>
              <a:t>Concurrent statements are used to express parallel activity as is the case with any digital circuit.</a:t>
            </a:r>
          </a:p>
        </p:txBody>
      </p:sp>
      <p:sp>
        <p:nvSpPr>
          <p:cNvPr id="340997" name="Rectangle 5"/>
          <p:cNvSpPr>
            <a:spLocks noChangeArrowheads="1"/>
          </p:cNvSpPr>
          <p:nvPr/>
        </p:nvSpPr>
        <p:spPr bwMode="auto">
          <a:xfrm>
            <a:off x="381000" y="3124200"/>
            <a:ext cx="8458200" cy="1371600"/>
          </a:xfrm>
          <a:prstGeom prst="rect">
            <a:avLst/>
          </a:prstGeom>
          <a:noFill/>
          <a:ln w="12700">
            <a:noFill/>
            <a:miter lim="800000"/>
            <a:headEnd/>
            <a:tailEnd/>
          </a:ln>
          <a:effectLst/>
        </p:spPr>
        <p:txBody>
          <a:bodyPr lIns="90488" tIns="44450" rIns="90488" bIns="44450"/>
          <a:lstStyle/>
          <a:p>
            <a:pPr marL="342900" indent="-342900">
              <a:lnSpc>
                <a:spcPct val="110000"/>
              </a:lnSpc>
              <a:spcBef>
                <a:spcPct val="20000"/>
              </a:spcBef>
              <a:buClr>
                <a:schemeClr val="tx1"/>
              </a:buClr>
              <a:buFontTx/>
              <a:buChar char="•"/>
            </a:pPr>
            <a:r>
              <a:rPr lang="en-US">
                <a:latin typeface="Arial" charset="0"/>
              </a:rPr>
              <a:t>Concurrent statements are executed with no predefined order by the simulator . So the order in which the code is written does not have any effect on its function.</a:t>
            </a:r>
          </a:p>
        </p:txBody>
      </p:sp>
      <p:sp>
        <p:nvSpPr>
          <p:cNvPr id="340998" name="Rectangle 6"/>
          <p:cNvSpPr>
            <a:spLocks noChangeArrowheads="1"/>
          </p:cNvSpPr>
          <p:nvPr/>
        </p:nvSpPr>
        <p:spPr bwMode="auto">
          <a:xfrm>
            <a:off x="381000" y="4495800"/>
            <a:ext cx="8458200" cy="914400"/>
          </a:xfrm>
          <a:prstGeom prst="rect">
            <a:avLst/>
          </a:prstGeom>
          <a:noFill/>
          <a:ln w="12700">
            <a:noFill/>
            <a:miter lim="800000"/>
            <a:headEnd/>
            <a:tailEnd/>
          </a:ln>
          <a:effectLst/>
        </p:spPr>
        <p:txBody>
          <a:bodyPr lIns="90488" tIns="44450" rIns="90488" bIns="44450"/>
          <a:lstStyle/>
          <a:p>
            <a:pPr marL="342900" indent="-342900">
              <a:lnSpc>
                <a:spcPct val="110000"/>
              </a:lnSpc>
              <a:spcBef>
                <a:spcPct val="20000"/>
              </a:spcBef>
              <a:buClr>
                <a:schemeClr val="tx1"/>
              </a:buClr>
              <a:buFontTx/>
              <a:buChar char="•"/>
            </a:pPr>
            <a:r>
              <a:rPr lang="en-US">
                <a:latin typeface="Arial" charset="0"/>
              </a:rPr>
              <a:t>They can be used for behavioral and structural and data flow descriptions.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09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099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09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6" grpId="0" autoUpdateAnimBg="0"/>
      <p:bldP spid="340997" grpId="0" autoUpdateAnimBg="0"/>
      <p:bldP spid="340998"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body" idx="1"/>
          </p:nvPr>
        </p:nvSpPr>
        <p:spPr>
          <a:xfrm>
            <a:off x="381000" y="990600"/>
            <a:ext cx="8153400" cy="762000"/>
          </a:xfrm>
          <a:noFill/>
          <a:ln/>
        </p:spPr>
        <p:txBody>
          <a:bodyPr lIns="90488" tIns="44450" rIns="90488" bIns="44450"/>
          <a:lstStyle/>
          <a:p>
            <a:pPr>
              <a:lnSpc>
                <a:spcPct val="90000"/>
              </a:lnSpc>
            </a:pPr>
            <a:r>
              <a:rPr lang="en-US" sz="2400"/>
              <a:t>Process is a concurrent statement in which sequential statements are allowed.</a:t>
            </a:r>
          </a:p>
        </p:txBody>
      </p:sp>
      <p:sp>
        <p:nvSpPr>
          <p:cNvPr id="342019" name="Rectangle 3"/>
          <p:cNvSpPr>
            <a:spLocks noGrp="1" noChangeArrowheads="1"/>
          </p:cNvSpPr>
          <p:nvPr>
            <p:ph type="title"/>
          </p:nvPr>
        </p:nvSpPr>
        <p:spPr>
          <a:xfrm>
            <a:off x="381000" y="381000"/>
            <a:ext cx="8153400" cy="533400"/>
          </a:xfrm>
        </p:spPr>
        <p:txBody>
          <a:bodyPr/>
          <a:lstStyle/>
          <a:p>
            <a:r>
              <a:rPr lang="en-US"/>
              <a:t>Concurrent statements contd.</a:t>
            </a:r>
          </a:p>
        </p:txBody>
      </p:sp>
      <p:sp>
        <p:nvSpPr>
          <p:cNvPr id="342020" name="Rectangle 4"/>
          <p:cNvSpPr>
            <a:spLocks noChangeArrowheads="1"/>
          </p:cNvSpPr>
          <p:nvPr/>
        </p:nvSpPr>
        <p:spPr bwMode="auto">
          <a:xfrm>
            <a:off x="381000" y="1828800"/>
            <a:ext cx="8153400"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All processes in an architecture are executed simultaneously.</a:t>
            </a:r>
          </a:p>
        </p:txBody>
      </p:sp>
      <p:sp>
        <p:nvSpPr>
          <p:cNvPr id="342021" name="Rectangle 5"/>
          <p:cNvSpPr>
            <a:spLocks noChangeArrowheads="1"/>
          </p:cNvSpPr>
          <p:nvPr/>
        </p:nvSpPr>
        <p:spPr bwMode="auto">
          <a:xfrm>
            <a:off x="381000" y="2667000"/>
            <a:ext cx="8153400" cy="2667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Concurrent statements are executed by the simulator when one of the signals in its sensitivity list changes . This is called occurrence of an ‘event’.</a:t>
            </a:r>
          </a:p>
          <a:p>
            <a:pPr marL="742950" lvl="1" indent="-285750">
              <a:spcBef>
                <a:spcPct val="20000"/>
              </a:spcBef>
              <a:buClr>
                <a:schemeClr val="tx1"/>
              </a:buClr>
              <a:buFont typeface="Wingdings" pitchFamily="2" charset="2"/>
              <a:buNone/>
            </a:pPr>
            <a:r>
              <a:rPr lang="en-US" sz="2200">
                <a:latin typeface="Arial" charset="0"/>
              </a:rPr>
              <a:t>eg :  </a:t>
            </a:r>
            <a:r>
              <a:rPr lang="en-US" sz="2200">
                <a:solidFill>
                  <a:srgbClr val="790015"/>
                </a:solidFill>
                <a:latin typeface="Arial" charset="0"/>
              </a:rPr>
              <a:t>c &lt;= a or b;   </a:t>
            </a:r>
            <a:endParaRPr lang="en-US" sz="2200">
              <a:latin typeface="Arial" charset="0"/>
            </a:endParaRPr>
          </a:p>
          <a:p>
            <a:pPr marL="742950" lvl="1" indent="-285750">
              <a:spcBef>
                <a:spcPct val="20000"/>
              </a:spcBef>
              <a:buClr>
                <a:schemeClr val="tx1"/>
              </a:buClr>
              <a:buFont typeface="Wingdings" pitchFamily="2" charset="2"/>
              <a:buNone/>
            </a:pPr>
            <a:r>
              <a:rPr lang="en-US" sz="2200">
                <a:latin typeface="Arial" charset="0"/>
              </a:rPr>
              <a:t>is executed when either signal ‘a’ or signal ‘b’  changes.</a:t>
            </a:r>
          </a:p>
          <a:p>
            <a:pPr marL="742950" lvl="1" indent="-285750">
              <a:spcBef>
                <a:spcPct val="20000"/>
              </a:spcBef>
              <a:buClr>
                <a:schemeClr val="tx1"/>
              </a:buClr>
              <a:buFont typeface="Wingdings" pitchFamily="2" charset="2"/>
              <a:buNone/>
            </a:pPr>
            <a:r>
              <a:rPr lang="en-US" sz="2200">
                <a:solidFill>
                  <a:srgbClr val="790015"/>
                </a:solidFill>
                <a:latin typeface="Arial" charset="0"/>
              </a:rPr>
              <a:t>process(clk , reset)  ...</a:t>
            </a:r>
            <a:endParaRPr lang="en-US" sz="2200">
              <a:latin typeface="Arial" charset="0"/>
            </a:endParaRPr>
          </a:p>
          <a:p>
            <a:pPr marL="742950" lvl="1" indent="-285750">
              <a:spcBef>
                <a:spcPct val="20000"/>
              </a:spcBef>
              <a:buClr>
                <a:schemeClr val="tx1"/>
              </a:buClr>
              <a:buFont typeface="Wingdings" pitchFamily="2" charset="2"/>
              <a:buNone/>
            </a:pPr>
            <a:r>
              <a:rPr lang="en-US" sz="2200">
                <a:latin typeface="Arial" charset="0"/>
              </a:rPr>
              <a:t>is executed when either ‘clk’ or ‘reset’ changes</a:t>
            </a:r>
          </a:p>
        </p:txBody>
      </p:sp>
      <p:sp>
        <p:nvSpPr>
          <p:cNvPr id="342022" name="Rectangle 6"/>
          <p:cNvSpPr>
            <a:spLocks noChangeArrowheads="1"/>
          </p:cNvSpPr>
          <p:nvPr/>
        </p:nvSpPr>
        <p:spPr bwMode="auto">
          <a:xfrm>
            <a:off x="381000" y="5410200"/>
            <a:ext cx="81534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Signals are concurrent whereas variables are sequential objects.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20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20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20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20" grpId="0" autoUpdateAnimBg="0"/>
      <p:bldP spid="342021" grpId="0" autoUpdateAnimBg="0"/>
      <p:bldP spid="34202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676400" y="1143000"/>
            <a:ext cx="5181600" cy="2286000"/>
            <a:chOff x="1008" y="1152"/>
            <a:chExt cx="3264" cy="1440"/>
          </a:xfrm>
        </p:grpSpPr>
        <p:graphicFrame>
          <p:nvGraphicFramePr>
            <p:cNvPr id="315395" name="Object 3"/>
            <p:cNvGraphicFramePr>
              <a:graphicFrameLocks noChangeAspect="1"/>
            </p:cNvGraphicFramePr>
            <p:nvPr/>
          </p:nvGraphicFramePr>
          <p:xfrm>
            <a:off x="1056" y="1152"/>
            <a:ext cx="2784" cy="1440"/>
          </p:xfrm>
          <a:graphic>
            <a:graphicData uri="http://schemas.openxmlformats.org/presentationml/2006/ole">
              <p:oleObj spid="_x0000_s1026" name="Bitmap Image" r:id="rId3" imgW="3419952" imgH="1714739" progId="PBrush">
                <p:embed/>
              </p:oleObj>
            </a:graphicData>
          </a:graphic>
        </p:graphicFrame>
        <p:sp>
          <p:nvSpPr>
            <p:cNvPr id="315396" name="Text Box 4"/>
            <p:cNvSpPr txBox="1">
              <a:spLocks noChangeArrowheads="1"/>
            </p:cNvSpPr>
            <p:nvPr/>
          </p:nvSpPr>
          <p:spPr bwMode="auto">
            <a:xfrm>
              <a:off x="1008" y="1152"/>
              <a:ext cx="3264" cy="1440"/>
            </a:xfrm>
            <a:prstGeom prst="rect">
              <a:avLst/>
            </a:prstGeom>
            <a:noFill/>
            <a:ln w="9525">
              <a:noFill/>
              <a:miter lim="800000"/>
              <a:headEnd/>
              <a:tailEnd/>
            </a:ln>
          </p:spPr>
          <p:txBody>
            <a:bodyPr/>
            <a:lstStyle/>
            <a:p>
              <a:pPr eaLnBrk="0" hangingPunct="0"/>
              <a:endParaRPr lang="en-US" sz="2000"/>
            </a:p>
            <a:p>
              <a:pPr eaLnBrk="0" hangingPunct="0"/>
              <a:r>
                <a:rPr lang="en-US" sz="2000">
                  <a:latin typeface="Arial" charset="0"/>
                </a:rPr>
                <a:t>1 </a:t>
              </a:r>
              <a:r>
                <a:rPr lang="en-US" sz="2000" b="1">
                  <a:latin typeface="Courier New" pitchFamily="49" charset="0"/>
                </a:rPr>
                <a:t>-&gt;</a:t>
              </a:r>
              <a:r>
                <a:rPr lang="en-US" sz="2000">
                  <a:latin typeface="Arial" charset="0"/>
                </a:rPr>
                <a:t> 0                </a:t>
              </a:r>
              <a:r>
                <a:rPr lang="en-US" sz="2000" b="1">
                  <a:latin typeface="Arial" charset="0"/>
                </a:rPr>
                <a:t>A</a:t>
              </a:r>
              <a:r>
                <a:rPr lang="en-US" sz="2000">
                  <a:latin typeface="Arial" charset="0"/>
                </a:rPr>
                <a:t>  0 </a:t>
              </a:r>
              <a:r>
                <a:rPr lang="en-US" sz="2000" b="1">
                  <a:latin typeface="Courier New" pitchFamily="49" charset="0"/>
                </a:rPr>
                <a:t>-&gt;</a:t>
              </a:r>
              <a:r>
                <a:rPr lang="en-US" sz="2000">
                  <a:latin typeface="Arial" charset="0"/>
                </a:rPr>
                <a:t> 1</a:t>
              </a:r>
              <a:r>
                <a:rPr lang="en-US" sz="2000"/>
                <a:t> </a:t>
              </a:r>
            </a:p>
            <a:p>
              <a:pPr eaLnBrk="0" hangingPunct="0"/>
              <a:r>
                <a:rPr lang="en-US" sz="2000" b="1"/>
                <a:t>X                                                             C</a:t>
              </a:r>
            </a:p>
            <a:p>
              <a:pPr eaLnBrk="0" hangingPunct="0"/>
              <a:endParaRPr lang="en-US" sz="2000"/>
            </a:p>
            <a:p>
              <a:pPr eaLnBrk="0" hangingPunct="0"/>
              <a:endParaRPr lang="en-US" sz="2000"/>
            </a:p>
            <a:p>
              <a:pPr eaLnBrk="0" hangingPunct="0"/>
              <a:r>
                <a:rPr lang="en-US" sz="2000" b="1"/>
                <a:t>Y                                           B</a:t>
              </a:r>
            </a:p>
          </p:txBody>
        </p:sp>
      </p:grpSp>
      <p:sp>
        <p:nvSpPr>
          <p:cNvPr id="315397" name="Rectangle 5"/>
          <p:cNvSpPr>
            <a:spLocks noGrp="1" noChangeArrowheads="1"/>
          </p:cNvSpPr>
          <p:nvPr>
            <p:ph type="title"/>
          </p:nvPr>
        </p:nvSpPr>
        <p:spPr>
          <a:xfrm>
            <a:off x="304800" y="304800"/>
            <a:ext cx="7772400" cy="762000"/>
          </a:xfrm>
        </p:spPr>
        <p:txBody>
          <a:bodyPr/>
          <a:lstStyle/>
          <a:p>
            <a:r>
              <a:rPr lang="en-US" sz="2000">
                <a:solidFill>
                  <a:srgbClr val="000099"/>
                </a:solidFill>
              </a:rPr>
              <a:t>e.g.</a:t>
            </a:r>
          </a:p>
        </p:txBody>
      </p:sp>
      <p:sp>
        <p:nvSpPr>
          <p:cNvPr id="315398" name="Rectangle 6"/>
          <p:cNvSpPr>
            <a:spLocks noGrp="1" noChangeArrowheads="1"/>
          </p:cNvSpPr>
          <p:nvPr>
            <p:ph type="body" idx="1"/>
          </p:nvPr>
        </p:nvSpPr>
        <p:spPr>
          <a:xfrm>
            <a:off x="914400" y="533400"/>
            <a:ext cx="7772400" cy="4114800"/>
          </a:xfrm>
        </p:spPr>
        <p:txBody>
          <a:bodyPr/>
          <a:lstStyle/>
          <a:p>
            <a:pPr>
              <a:buFontTx/>
              <a:buNone/>
            </a:pPr>
            <a:r>
              <a:rPr lang="en-US" sz="2000"/>
              <a:t>C =  (not (X) and Y) or (not (X))</a:t>
            </a:r>
            <a:endParaRPr lang="en-US"/>
          </a:p>
          <a:p>
            <a:pPr>
              <a:buFontTx/>
              <a:buNone/>
            </a:pPr>
            <a:endParaRPr lang="en-US"/>
          </a:p>
        </p:txBody>
      </p:sp>
      <p:sp>
        <p:nvSpPr>
          <p:cNvPr id="315399" name="Text Box 7"/>
          <p:cNvSpPr txBox="1">
            <a:spLocks noChangeArrowheads="1"/>
          </p:cNvSpPr>
          <p:nvPr/>
        </p:nvSpPr>
        <p:spPr bwMode="auto">
          <a:xfrm>
            <a:off x="1066800" y="4343400"/>
            <a:ext cx="1752600" cy="1828800"/>
          </a:xfrm>
          <a:prstGeom prst="rect">
            <a:avLst/>
          </a:prstGeom>
          <a:noFill/>
          <a:ln w="9525">
            <a:noFill/>
            <a:miter lim="800000"/>
            <a:headEnd/>
            <a:tailEnd/>
          </a:ln>
        </p:spPr>
        <p:txBody>
          <a:bodyPr/>
          <a:lstStyle/>
          <a:p>
            <a:pPr eaLnBrk="0" hangingPunct="0"/>
            <a:r>
              <a:rPr lang="en-US" sz="2000">
                <a:latin typeface="Arial" charset="0"/>
              </a:rPr>
              <a:t>Case 1</a:t>
            </a:r>
          </a:p>
          <a:p>
            <a:pPr eaLnBrk="0" hangingPunct="0"/>
            <a:r>
              <a:rPr lang="en-US" sz="2000">
                <a:latin typeface="Arial" charset="0"/>
              </a:rPr>
              <a:t>A = not X</a:t>
            </a:r>
          </a:p>
          <a:p>
            <a:pPr eaLnBrk="0" hangingPunct="0"/>
            <a:r>
              <a:rPr lang="en-US" sz="2000">
                <a:latin typeface="Arial" charset="0"/>
              </a:rPr>
              <a:t>B = A and Y</a:t>
            </a:r>
          </a:p>
          <a:p>
            <a:pPr eaLnBrk="0" hangingPunct="0"/>
            <a:r>
              <a:rPr lang="en-US" sz="2000">
                <a:latin typeface="Arial" charset="0"/>
              </a:rPr>
              <a:t>C = A or B</a:t>
            </a:r>
          </a:p>
          <a:p>
            <a:pPr eaLnBrk="0" hangingPunct="0"/>
            <a:r>
              <a:rPr lang="en-US" sz="2000">
                <a:latin typeface="Arial" charset="0"/>
              </a:rPr>
              <a:t>Result:</a:t>
            </a:r>
          </a:p>
          <a:p>
            <a:pPr eaLnBrk="0" hangingPunct="0"/>
            <a:r>
              <a:rPr lang="en-US" sz="2000" b="1">
                <a:latin typeface="Arial" charset="0"/>
              </a:rPr>
              <a:t>C = 1</a:t>
            </a:r>
          </a:p>
          <a:p>
            <a:pPr eaLnBrk="0" hangingPunct="0"/>
            <a:endParaRPr lang="en-US" sz="2000">
              <a:latin typeface="Arial" charset="0"/>
            </a:endParaRPr>
          </a:p>
        </p:txBody>
      </p:sp>
      <p:sp>
        <p:nvSpPr>
          <p:cNvPr id="315400" name="Text Box 8"/>
          <p:cNvSpPr txBox="1">
            <a:spLocks noChangeArrowheads="1"/>
          </p:cNvSpPr>
          <p:nvPr/>
        </p:nvSpPr>
        <p:spPr bwMode="auto">
          <a:xfrm>
            <a:off x="3402013" y="4343400"/>
            <a:ext cx="1752600" cy="1828800"/>
          </a:xfrm>
          <a:prstGeom prst="rect">
            <a:avLst/>
          </a:prstGeom>
          <a:noFill/>
          <a:ln w="9525">
            <a:noFill/>
            <a:miter lim="800000"/>
            <a:headEnd/>
            <a:tailEnd/>
          </a:ln>
        </p:spPr>
        <p:txBody>
          <a:bodyPr/>
          <a:lstStyle/>
          <a:p>
            <a:pPr eaLnBrk="0" hangingPunct="0"/>
            <a:r>
              <a:rPr lang="en-US" sz="2000">
                <a:latin typeface="Arial" charset="0"/>
              </a:rPr>
              <a:t>Case 2</a:t>
            </a:r>
          </a:p>
          <a:p>
            <a:pPr eaLnBrk="0" hangingPunct="0"/>
            <a:r>
              <a:rPr lang="en-US" sz="2000">
                <a:latin typeface="Arial" charset="0"/>
              </a:rPr>
              <a:t>B = A and Y</a:t>
            </a:r>
          </a:p>
          <a:p>
            <a:pPr eaLnBrk="0" hangingPunct="0"/>
            <a:r>
              <a:rPr lang="en-US" sz="2000">
                <a:latin typeface="Arial" charset="0"/>
              </a:rPr>
              <a:t>C = A or B</a:t>
            </a:r>
          </a:p>
          <a:p>
            <a:pPr eaLnBrk="0" hangingPunct="0"/>
            <a:r>
              <a:rPr lang="en-US" sz="2000">
                <a:latin typeface="Arial" charset="0"/>
              </a:rPr>
              <a:t>A = not X</a:t>
            </a:r>
          </a:p>
          <a:p>
            <a:pPr eaLnBrk="0" hangingPunct="0"/>
            <a:r>
              <a:rPr lang="en-US" sz="2000">
                <a:latin typeface="Arial" charset="0"/>
              </a:rPr>
              <a:t>Result:</a:t>
            </a:r>
            <a:endParaRPr lang="en-US" sz="2000" b="1">
              <a:latin typeface="Arial" charset="0"/>
            </a:endParaRPr>
          </a:p>
          <a:p>
            <a:pPr eaLnBrk="0" hangingPunct="0"/>
            <a:r>
              <a:rPr lang="en-US" sz="2000" b="1">
                <a:latin typeface="Arial" charset="0"/>
              </a:rPr>
              <a:t>C = 0</a:t>
            </a:r>
          </a:p>
        </p:txBody>
      </p:sp>
      <p:sp>
        <p:nvSpPr>
          <p:cNvPr id="315401" name="Text Box 9"/>
          <p:cNvSpPr txBox="1">
            <a:spLocks noChangeArrowheads="1"/>
          </p:cNvSpPr>
          <p:nvPr/>
        </p:nvSpPr>
        <p:spPr bwMode="auto">
          <a:xfrm>
            <a:off x="5737225" y="4343400"/>
            <a:ext cx="1752600" cy="1828800"/>
          </a:xfrm>
          <a:prstGeom prst="rect">
            <a:avLst/>
          </a:prstGeom>
          <a:noFill/>
          <a:ln w="9525">
            <a:noFill/>
            <a:miter lim="800000"/>
            <a:headEnd/>
            <a:tailEnd/>
          </a:ln>
        </p:spPr>
        <p:txBody>
          <a:bodyPr/>
          <a:lstStyle/>
          <a:p>
            <a:pPr eaLnBrk="0" hangingPunct="0"/>
            <a:r>
              <a:rPr lang="en-US" sz="2000">
                <a:latin typeface="Arial" charset="0"/>
              </a:rPr>
              <a:t>Case 3</a:t>
            </a:r>
          </a:p>
          <a:p>
            <a:pPr eaLnBrk="0" hangingPunct="0"/>
            <a:r>
              <a:rPr lang="en-US" sz="2000">
                <a:latin typeface="Arial" charset="0"/>
              </a:rPr>
              <a:t>C = A or B</a:t>
            </a:r>
          </a:p>
          <a:p>
            <a:pPr eaLnBrk="0" hangingPunct="0"/>
            <a:r>
              <a:rPr lang="en-US" sz="2000">
                <a:latin typeface="Arial" charset="0"/>
              </a:rPr>
              <a:t>A = not X</a:t>
            </a:r>
          </a:p>
          <a:p>
            <a:pPr eaLnBrk="0" hangingPunct="0"/>
            <a:r>
              <a:rPr lang="en-US" sz="2000">
                <a:latin typeface="Arial" charset="0"/>
              </a:rPr>
              <a:t>B = A and Y</a:t>
            </a:r>
          </a:p>
          <a:p>
            <a:pPr eaLnBrk="0" hangingPunct="0"/>
            <a:r>
              <a:rPr lang="en-US" sz="2000">
                <a:latin typeface="Arial" charset="0"/>
              </a:rPr>
              <a:t>Result:</a:t>
            </a:r>
            <a:endParaRPr lang="en-US" sz="2000" b="1">
              <a:latin typeface="Arial" charset="0"/>
            </a:endParaRPr>
          </a:p>
          <a:p>
            <a:pPr eaLnBrk="0" hangingPunct="0"/>
            <a:r>
              <a:rPr lang="en-US" sz="2000" b="1">
                <a:latin typeface="Arial" charset="0"/>
              </a:rPr>
              <a:t>C = 0</a:t>
            </a:r>
          </a:p>
        </p:txBody>
      </p:sp>
      <p:sp>
        <p:nvSpPr>
          <p:cNvPr id="315402" name="Text Box 10"/>
          <p:cNvSpPr txBox="1">
            <a:spLocks noChangeArrowheads="1"/>
          </p:cNvSpPr>
          <p:nvPr/>
        </p:nvSpPr>
        <p:spPr bwMode="auto">
          <a:xfrm>
            <a:off x="381000" y="3352800"/>
            <a:ext cx="8534400" cy="81915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latin typeface="Arial" charset="0"/>
              </a:rPr>
              <a:t>Different outputs with software programming languages with ‘0’ initial values</a:t>
            </a:r>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54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53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54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54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9" grpId="0" autoUpdateAnimBg="0"/>
      <p:bldP spid="315400" grpId="0" autoUpdateAnimBg="0"/>
      <p:bldP spid="315401" grpId="0" autoUpdateAnimBg="0"/>
      <p:bldP spid="315402"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p:cNvSpPr>
            <a:spLocks noGrp="1" noChangeArrowheads="1"/>
          </p:cNvSpPr>
          <p:nvPr>
            <p:ph type="body" idx="1"/>
          </p:nvPr>
        </p:nvSpPr>
        <p:spPr>
          <a:xfrm>
            <a:off x="381000" y="1143000"/>
            <a:ext cx="8153400" cy="2743200"/>
          </a:xfrm>
          <a:noFill/>
          <a:ln/>
        </p:spPr>
        <p:txBody>
          <a:bodyPr lIns="90488" tIns="44450" rIns="90488" bIns="44450"/>
          <a:lstStyle/>
          <a:p>
            <a:pPr>
              <a:tabLst>
                <a:tab pos="2462213" algn="l"/>
              </a:tabLst>
            </a:pPr>
            <a:r>
              <a:rPr lang="en-US"/>
              <a:t>The ‘</a:t>
            </a:r>
            <a:r>
              <a:rPr lang="en-US">
                <a:solidFill>
                  <a:srgbClr val="790015"/>
                </a:solidFill>
              </a:rPr>
              <a:t>when</a:t>
            </a:r>
            <a:r>
              <a:rPr lang="en-US"/>
              <a:t>‘ statement </a:t>
            </a:r>
          </a:p>
          <a:p>
            <a:pPr lvl="1">
              <a:tabLst>
                <a:tab pos="2462213" algn="l"/>
              </a:tabLst>
            </a:pPr>
            <a:r>
              <a:rPr lang="en-US"/>
              <a:t>This type of assignment has one target but multiple condition expressions.</a:t>
            </a:r>
          </a:p>
          <a:p>
            <a:pPr lvl="1">
              <a:tabLst>
                <a:tab pos="2462213" algn="l"/>
              </a:tabLst>
            </a:pPr>
            <a:r>
              <a:rPr lang="en-US"/>
              <a:t>This statement assigns value based on the priority of the condition.		</a:t>
            </a:r>
          </a:p>
          <a:p>
            <a:pPr lvl="1">
              <a:tabLst>
                <a:tab pos="2462213" algn="l"/>
              </a:tabLst>
            </a:pPr>
            <a:r>
              <a:rPr lang="en-US"/>
              <a:t>syntax	</a:t>
            </a:r>
          </a:p>
        </p:txBody>
      </p:sp>
      <p:sp>
        <p:nvSpPr>
          <p:cNvPr id="343043" name="Rectangle 3"/>
          <p:cNvSpPr>
            <a:spLocks noGrp="1" noChangeArrowheads="1"/>
          </p:cNvSpPr>
          <p:nvPr>
            <p:ph type="title"/>
          </p:nvPr>
        </p:nvSpPr>
        <p:spPr>
          <a:xfrm>
            <a:off x="381000" y="381000"/>
            <a:ext cx="8153400" cy="533400"/>
          </a:xfrm>
          <a:noFill/>
          <a:ln/>
        </p:spPr>
        <p:txBody>
          <a:bodyPr/>
          <a:lstStyle/>
          <a:p>
            <a:r>
              <a:rPr lang="en-US"/>
              <a:t>Conditional signal assignment</a:t>
            </a:r>
          </a:p>
        </p:txBody>
      </p:sp>
      <p:sp>
        <p:nvSpPr>
          <p:cNvPr id="343044" name="Text Box 4"/>
          <p:cNvSpPr txBox="1">
            <a:spLocks noChangeArrowheads="1"/>
          </p:cNvSpPr>
          <p:nvPr/>
        </p:nvSpPr>
        <p:spPr bwMode="auto">
          <a:xfrm>
            <a:off x="685800" y="3962400"/>
            <a:ext cx="7543800" cy="1196975"/>
          </a:xfrm>
          <a:prstGeom prst="rect">
            <a:avLst/>
          </a:prstGeom>
          <a:solidFill>
            <a:schemeClr val="bg1"/>
          </a:solidFill>
          <a:ln w="9525">
            <a:solidFill>
              <a:schemeClr val="tx1"/>
            </a:solidFill>
            <a:miter lim="800000"/>
            <a:headEnd/>
            <a:tailEnd/>
          </a:ln>
          <a:effectLst/>
        </p:spPr>
        <p:txBody>
          <a:bodyPr>
            <a:spAutoFit/>
          </a:bodyPr>
          <a:lstStyle/>
          <a:p>
            <a:pPr eaLnBrk="0" hangingPunct="0"/>
            <a:r>
              <a:rPr lang="en-US" b="1">
                <a:latin typeface="Courier New" pitchFamily="49" charset="0"/>
              </a:rPr>
              <a:t> sig_name &lt;= exp1 </a:t>
            </a:r>
            <a:r>
              <a:rPr lang="en-US" b="1">
                <a:solidFill>
                  <a:srgbClr val="E20A2E"/>
                </a:solidFill>
                <a:latin typeface="Courier New" pitchFamily="49" charset="0"/>
              </a:rPr>
              <a:t>when</a:t>
            </a:r>
            <a:r>
              <a:rPr lang="en-US" b="1">
                <a:latin typeface="Courier New" pitchFamily="49" charset="0"/>
              </a:rPr>
              <a:t> condition1 </a:t>
            </a:r>
            <a:r>
              <a:rPr lang="en-US" b="1">
                <a:solidFill>
                  <a:srgbClr val="E20A2E"/>
                </a:solidFill>
                <a:latin typeface="Courier New" pitchFamily="49" charset="0"/>
              </a:rPr>
              <a:t>else</a:t>
            </a:r>
            <a:endParaRPr lang="en-US" b="1">
              <a:latin typeface="Courier New" pitchFamily="49" charset="0"/>
            </a:endParaRPr>
          </a:p>
          <a:p>
            <a:pPr eaLnBrk="0" hangingPunct="0"/>
            <a:r>
              <a:rPr lang="en-US" b="1">
                <a:latin typeface="Courier New" pitchFamily="49" charset="0"/>
              </a:rPr>
              <a:t>             exp2 </a:t>
            </a:r>
            <a:r>
              <a:rPr lang="en-US" b="1">
                <a:solidFill>
                  <a:srgbClr val="E20A2E"/>
                </a:solidFill>
                <a:latin typeface="Courier New" pitchFamily="49" charset="0"/>
              </a:rPr>
              <a:t>when</a:t>
            </a:r>
            <a:r>
              <a:rPr lang="en-US" b="1">
                <a:latin typeface="Courier New" pitchFamily="49" charset="0"/>
              </a:rPr>
              <a:t> condition2 </a:t>
            </a:r>
            <a:r>
              <a:rPr lang="en-US" b="1">
                <a:solidFill>
                  <a:srgbClr val="E20A2E"/>
                </a:solidFill>
                <a:latin typeface="Courier New" pitchFamily="49" charset="0"/>
              </a:rPr>
              <a:t>else</a:t>
            </a:r>
            <a:endParaRPr lang="en-US" b="1">
              <a:latin typeface="Courier New" pitchFamily="49" charset="0"/>
            </a:endParaRPr>
          </a:p>
          <a:p>
            <a:pPr eaLnBrk="0" hangingPunct="0"/>
            <a:r>
              <a:rPr lang="en-US" b="1">
                <a:latin typeface="Courier New" pitchFamily="49" charset="0"/>
              </a:rPr>
              <a:t>             exp3;</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ChangeArrowheads="1"/>
          </p:cNvSpPr>
          <p:nvPr/>
        </p:nvSpPr>
        <p:spPr bwMode="auto">
          <a:xfrm>
            <a:off x="533400" y="457200"/>
            <a:ext cx="7620000" cy="28956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000" b="1">
                <a:solidFill>
                  <a:srgbClr val="E20A2E"/>
                </a:solidFill>
                <a:latin typeface="Courier New" pitchFamily="49" charset="0"/>
              </a:rPr>
              <a:t>entity</a:t>
            </a:r>
            <a:r>
              <a:rPr lang="en-US" sz="2000" b="1">
                <a:solidFill>
                  <a:srgbClr val="790015"/>
                </a:solidFill>
                <a:latin typeface="Courier New" pitchFamily="49" charset="0"/>
              </a:rPr>
              <a:t> my_nand </a:t>
            </a:r>
            <a:r>
              <a:rPr lang="en-US" sz="2000" b="1">
                <a:solidFill>
                  <a:srgbClr val="E20A2E"/>
                </a:solidFill>
                <a:latin typeface="Courier New" pitchFamily="49" charset="0"/>
              </a:rPr>
              <a:t>is</a:t>
            </a:r>
            <a:endParaRPr lang="en-US" sz="2000" b="1">
              <a:solidFill>
                <a:srgbClr val="790015"/>
              </a:solidFill>
              <a:latin typeface="Courier New" pitchFamily="49" charset="0"/>
            </a:endParaRPr>
          </a:p>
          <a:p>
            <a:pPr eaLnBrk="0" hangingPunct="0"/>
            <a:r>
              <a:rPr lang="en-US" sz="2000" b="1">
                <a:solidFill>
                  <a:srgbClr val="E20A2E"/>
                </a:solidFill>
                <a:latin typeface="Courier New" pitchFamily="49" charset="0"/>
              </a:rPr>
              <a:t>port</a:t>
            </a:r>
            <a:r>
              <a:rPr lang="en-US" sz="2000" b="1">
                <a:solidFill>
                  <a:srgbClr val="790015"/>
                </a:solidFill>
                <a:latin typeface="Courier New" pitchFamily="49" charset="0"/>
              </a:rPr>
              <a:t> (a, b : </a:t>
            </a:r>
            <a:r>
              <a:rPr lang="en-US" sz="2000" b="1">
                <a:solidFill>
                  <a:srgbClr val="E20A2E"/>
                </a:solidFill>
                <a:latin typeface="Courier New" pitchFamily="49" charset="0"/>
              </a:rPr>
              <a:t>in</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c    : </a:t>
            </a:r>
            <a:r>
              <a:rPr lang="en-US" sz="2000" b="1">
                <a:solidFill>
                  <a:srgbClr val="E20A2E"/>
                </a:solidFill>
                <a:latin typeface="Courier New" pitchFamily="49" charset="0"/>
              </a:rPr>
              <a:t>out</a:t>
            </a:r>
            <a:r>
              <a:rPr lang="en-US" sz="2000" b="1">
                <a:solidFill>
                  <a:srgbClr val="790015"/>
                </a:solidFill>
                <a:latin typeface="Courier New" pitchFamily="49" charset="0"/>
              </a:rPr>
              <a:t> std_logic);</a:t>
            </a:r>
          </a:p>
          <a:p>
            <a:pPr eaLnBrk="0" hangingPunct="0"/>
            <a:r>
              <a:rPr lang="en-US" sz="2000" b="1">
                <a:solidFill>
                  <a:srgbClr val="E20A2E"/>
                </a:solidFill>
                <a:latin typeface="Courier New" pitchFamily="49" charset="0"/>
              </a:rPr>
              <a:t>end </a:t>
            </a:r>
            <a:r>
              <a:rPr lang="en-US" sz="2000" b="1">
                <a:solidFill>
                  <a:srgbClr val="790015"/>
                </a:solidFill>
                <a:latin typeface="Courier New" pitchFamily="49" charset="0"/>
              </a:rPr>
              <a:t>my_nand;</a:t>
            </a:r>
          </a:p>
          <a:p>
            <a:pPr eaLnBrk="0" hangingPunct="0"/>
            <a:r>
              <a:rPr lang="en-US" sz="2000" b="1">
                <a:solidFill>
                  <a:srgbClr val="E20A2E"/>
                </a:solidFill>
                <a:latin typeface="Courier New" pitchFamily="49" charset="0"/>
              </a:rPr>
              <a:t>architecture</a:t>
            </a:r>
            <a:r>
              <a:rPr lang="en-US" sz="2000" b="1">
                <a:solidFill>
                  <a:srgbClr val="790015"/>
                </a:solidFill>
                <a:latin typeface="Courier New" pitchFamily="49" charset="0"/>
              </a:rPr>
              <a:t> beh </a:t>
            </a:r>
            <a:r>
              <a:rPr lang="en-US" sz="2000" b="1">
                <a:solidFill>
                  <a:srgbClr val="E20A2E"/>
                </a:solidFill>
                <a:latin typeface="Courier New" pitchFamily="49" charset="0"/>
              </a:rPr>
              <a:t>of</a:t>
            </a:r>
            <a:r>
              <a:rPr lang="en-US" sz="2000" b="1">
                <a:solidFill>
                  <a:srgbClr val="790015"/>
                </a:solidFill>
                <a:latin typeface="Courier New" pitchFamily="49" charset="0"/>
              </a:rPr>
              <a:t> my_nand </a:t>
            </a:r>
            <a:r>
              <a:rPr lang="en-US" sz="2000" b="1">
                <a:solidFill>
                  <a:srgbClr val="E20A2E"/>
                </a:solidFill>
                <a:latin typeface="Courier New" pitchFamily="49" charset="0"/>
              </a:rPr>
              <a:t>is</a:t>
            </a:r>
            <a:endParaRPr lang="en-US" sz="2000" b="1">
              <a:solidFill>
                <a:srgbClr val="790015"/>
              </a:solidFill>
              <a:latin typeface="Courier New" pitchFamily="49" charset="0"/>
            </a:endParaRPr>
          </a:p>
          <a:p>
            <a:pPr eaLnBrk="0" hangingPunct="0"/>
            <a:r>
              <a:rPr lang="en-US" sz="2000" b="1">
                <a:solidFill>
                  <a:srgbClr val="E20A2E"/>
                </a:solidFill>
                <a:latin typeface="Courier New" pitchFamily="49" charset="0"/>
              </a:rPr>
              <a:t>begin</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c &lt;= ‘0’ </a:t>
            </a:r>
            <a:r>
              <a:rPr lang="en-US" sz="2000" b="1">
                <a:solidFill>
                  <a:srgbClr val="E20A2E"/>
                </a:solidFill>
                <a:latin typeface="Courier New" pitchFamily="49" charset="0"/>
              </a:rPr>
              <a:t>when</a:t>
            </a:r>
            <a:r>
              <a:rPr lang="en-US" sz="2000" b="1">
                <a:solidFill>
                  <a:srgbClr val="790015"/>
                </a:solidFill>
                <a:latin typeface="Courier New" pitchFamily="49" charset="0"/>
              </a:rPr>
              <a:t> a = ‘1’ and b = ‘1’ </a:t>
            </a:r>
            <a:r>
              <a:rPr lang="en-US" sz="2000" b="1">
                <a:solidFill>
                  <a:srgbClr val="E20A2E"/>
                </a:solidFill>
                <a:latin typeface="Courier New" pitchFamily="49" charset="0"/>
              </a:rPr>
              <a:t>else</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‘1’ ;</a:t>
            </a:r>
          </a:p>
          <a:p>
            <a:pPr eaLnBrk="0" hangingPunct="0"/>
            <a:r>
              <a:rPr lang="en-US" sz="2000" b="1">
                <a:solidFill>
                  <a:srgbClr val="E20A2E"/>
                </a:solidFill>
                <a:latin typeface="Courier New" pitchFamily="49" charset="0"/>
              </a:rPr>
              <a:t>end</a:t>
            </a:r>
            <a:r>
              <a:rPr lang="en-US" sz="2000" b="1">
                <a:solidFill>
                  <a:srgbClr val="790015"/>
                </a:solidFill>
                <a:latin typeface="Courier New" pitchFamily="49" charset="0"/>
              </a:rPr>
              <a:t> beh;</a:t>
            </a:r>
          </a:p>
        </p:txBody>
      </p:sp>
      <p:sp>
        <p:nvSpPr>
          <p:cNvPr id="344067" name="Rectangle 3"/>
          <p:cNvSpPr>
            <a:spLocks noChangeArrowheads="1"/>
          </p:cNvSpPr>
          <p:nvPr/>
        </p:nvSpPr>
        <p:spPr bwMode="auto">
          <a:xfrm>
            <a:off x="533400" y="3505200"/>
            <a:ext cx="7620000" cy="28194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000" b="1">
                <a:solidFill>
                  <a:srgbClr val="E20A2E"/>
                </a:solidFill>
                <a:latin typeface="Courier New" pitchFamily="49" charset="0"/>
              </a:rPr>
              <a:t>entity</a:t>
            </a:r>
            <a:r>
              <a:rPr lang="en-US" sz="2000" b="1">
                <a:solidFill>
                  <a:srgbClr val="790015"/>
                </a:solidFill>
                <a:latin typeface="Courier New" pitchFamily="49" charset="0"/>
              </a:rPr>
              <a:t> tri_state </a:t>
            </a:r>
            <a:r>
              <a:rPr lang="en-US" sz="2000" b="1">
                <a:solidFill>
                  <a:srgbClr val="E20A2E"/>
                </a:solidFill>
                <a:latin typeface="Courier New" pitchFamily="49" charset="0"/>
              </a:rPr>
              <a:t>is</a:t>
            </a:r>
            <a:endParaRPr lang="en-US" sz="2000" b="1">
              <a:solidFill>
                <a:srgbClr val="790015"/>
              </a:solidFill>
              <a:latin typeface="Courier New" pitchFamily="49" charset="0"/>
            </a:endParaRPr>
          </a:p>
          <a:p>
            <a:pPr eaLnBrk="0" hangingPunct="0"/>
            <a:r>
              <a:rPr lang="en-US" sz="2000" b="1">
                <a:solidFill>
                  <a:srgbClr val="E20A2E"/>
                </a:solidFill>
                <a:latin typeface="Courier New" pitchFamily="49" charset="0"/>
              </a:rPr>
              <a:t>port</a:t>
            </a:r>
            <a:r>
              <a:rPr lang="en-US" sz="2000" b="1">
                <a:solidFill>
                  <a:srgbClr val="790015"/>
                </a:solidFill>
                <a:latin typeface="Courier New" pitchFamily="49" charset="0"/>
              </a:rPr>
              <a:t> (a, en : </a:t>
            </a:r>
            <a:r>
              <a:rPr lang="en-US" sz="2000" b="1">
                <a:solidFill>
                  <a:srgbClr val="E20A2E"/>
                </a:solidFill>
                <a:latin typeface="Courier New" pitchFamily="49" charset="0"/>
              </a:rPr>
              <a:t>in</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b     : </a:t>
            </a:r>
            <a:r>
              <a:rPr lang="en-US" sz="2000" b="1">
                <a:solidFill>
                  <a:srgbClr val="E20A2E"/>
                </a:solidFill>
                <a:latin typeface="Courier New" pitchFamily="49" charset="0"/>
              </a:rPr>
              <a:t>out</a:t>
            </a:r>
            <a:r>
              <a:rPr lang="en-US" sz="2000" b="1">
                <a:solidFill>
                  <a:srgbClr val="790015"/>
                </a:solidFill>
                <a:latin typeface="Courier New" pitchFamily="49" charset="0"/>
              </a:rPr>
              <a:t> std_logic);</a:t>
            </a:r>
          </a:p>
          <a:p>
            <a:pPr eaLnBrk="0" hangingPunct="0"/>
            <a:r>
              <a:rPr lang="en-US" sz="2000" b="1">
                <a:solidFill>
                  <a:srgbClr val="E20A2E"/>
                </a:solidFill>
                <a:latin typeface="Courier New" pitchFamily="49" charset="0"/>
              </a:rPr>
              <a:t>end</a:t>
            </a:r>
            <a:r>
              <a:rPr lang="en-US" sz="2000" b="1">
                <a:solidFill>
                  <a:srgbClr val="790015"/>
                </a:solidFill>
                <a:latin typeface="Courier New" pitchFamily="49" charset="0"/>
              </a:rPr>
              <a:t> tri_state;</a:t>
            </a:r>
          </a:p>
          <a:p>
            <a:pPr eaLnBrk="0" hangingPunct="0"/>
            <a:r>
              <a:rPr lang="en-US" sz="2000" b="1">
                <a:solidFill>
                  <a:srgbClr val="E20A2E"/>
                </a:solidFill>
                <a:latin typeface="Courier New" pitchFamily="49" charset="0"/>
              </a:rPr>
              <a:t>architecture</a:t>
            </a:r>
            <a:r>
              <a:rPr lang="en-US" sz="2000" b="1">
                <a:solidFill>
                  <a:srgbClr val="790015"/>
                </a:solidFill>
                <a:latin typeface="Courier New" pitchFamily="49" charset="0"/>
              </a:rPr>
              <a:t> beh </a:t>
            </a:r>
            <a:r>
              <a:rPr lang="en-US" sz="2000" b="1">
                <a:solidFill>
                  <a:srgbClr val="E20A2E"/>
                </a:solidFill>
                <a:latin typeface="Courier New" pitchFamily="49" charset="0"/>
              </a:rPr>
              <a:t>of</a:t>
            </a:r>
            <a:r>
              <a:rPr lang="en-US" sz="2000" b="1">
                <a:solidFill>
                  <a:srgbClr val="790015"/>
                </a:solidFill>
                <a:latin typeface="Courier New" pitchFamily="49" charset="0"/>
              </a:rPr>
              <a:t> tri_state </a:t>
            </a:r>
            <a:r>
              <a:rPr lang="en-US" sz="2000" b="1">
                <a:solidFill>
                  <a:srgbClr val="E20A2E"/>
                </a:solidFill>
                <a:latin typeface="Courier New" pitchFamily="49" charset="0"/>
              </a:rPr>
              <a:t>is</a:t>
            </a:r>
            <a:endParaRPr lang="en-US" sz="2000" b="1">
              <a:solidFill>
                <a:srgbClr val="790015"/>
              </a:solidFill>
              <a:latin typeface="Courier New" pitchFamily="49" charset="0"/>
            </a:endParaRPr>
          </a:p>
          <a:p>
            <a:pPr eaLnBrk="0" hangingPunct="0"/>
            <a:r>
              <a:rPr lang="en-US" sz="2000" b="1">
                <a:solidFill>
                  <a:srgbClr val="E20A2E"/>
                </a:solidFill>
                <a:latin typeface="Courier New" pitchFamily="49" charset="0"/>
              </a:rPr>
              <a:t>begin</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b &lt;= a </a:t>
            </a:r>
            <a:r>
              <a:rPr lang="en-US" sz="2000" b="1">
                <a:solidFill>
                  <a:srgbClr val="E20A2E"/>
                </a:solidFill>
                <a:latin typeface="Courier New" pitchFamily="49" charset="0"/>
              </a:rPr>
              <a:t>when</a:t>
            </a:r>
            <a:r>
              <a:rPr lang="en-US" sz="2000" b="1">
                <a:solidFill>
                  <a:srgbClr val="790015"/>
                </a:solidFill>
                <a:latin typeface="Courier New" pitchFamily="49" charset="0"/>
              </a:rPr>
              <a:t> en = ‘1’ </a:t>
            </a:r>
            <a:r>
              <a:rPr lang="en-US" sz="2000" b="1">
                <a:solidFill>
                  <a:srgbClr val="E20A2E"/>
                </a:solidFill>
                <a:latin typeface="Courier New" pitchFamily="49" charset="0"/>
              </a:rPr>
              <a:t>else</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‘Z’;</a:t>
            </a:r>
          </a:p>
          <a:p>
            <a:pPr eaLnBrk="0" hangingPunct="0"/>
            <a:r>
              <a:rPr lang="en-US" sz="2000" b="1">
                <a:solidFill>
                  <a:srgbClr val="E20A2E"/>
                </a:solidFill>
                <a:latin typeface="Courier New" pitchFamily="49" charset="0"/>
              </a:rPr>
              <a:t>end</a:t>
            </a:r>
            <a:r>
              <a:rPr lang="en-US" sz="2000" b="1">
                <a:solidFill>
                  <a:srgbClr val="790015"/>
                </a:solidFill>
                <a:latin typeface="Courier New" pitchFamily="49" charset="0"/>
              </a:rPr>
              <a:t> beh;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4066"/>
                                        </p:tgtEl>
                                        <p:attrNameLst>
                                          <p:attrName>style.visibility</p:attrName>
                                        </p:attrNameLst>
                                      </p:cBhvr>
                                      <p:to>
                                        <p:strVal val="visible"/>
                                      </p:to>
                                    </p:set>
                                    <p:anim calcmode="lin" valueType="num">
                                      <p:cBhvr additive="base">
                                        <p:cTn id="7" dur="500" fill="hold"/>
                                        <p:tgtEl>
                                          <p:spTgt spid="344066"/>
                                        </p:tgtEl>
                                        <p:attrNameLst>
                                          <p:attrName>ppt_x</p:attrName>
                                        </p:attrNameLst>
                                      </p:cBhvr>
                                      <p:tavLst>
                                        <p:tav tm="0">
                                          <p:val>
                                            <p:strVal val="0-#ppt_w/2"/>
                                          </p:val>
                                        </p:tav>
                                        <p:tav tm="100000">
                                          <p:val>
                                            <p:strVal val="#ppt_x"/>
                                          </p:val>
                                        </p:tav>
                                      </p:tavLst>
                                    </p:anim>
                                    <p:anim calcmode="lin" valueType="num">
                                      <p:cBhvr additive="base">
                                        <p:cTn id="8" dur="500" fill="hold"/>
                                        <p:tgtEl>
                                          <p:spTgt spid="34406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44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4066" grpId="0" animBg="1" autoUpdateAnimBg="0"/>
      <p:bldP spid="344067"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ChangeArrowheads="1"/>
          </p:cNvSpPr>
          <p:nvPr/>
        </p:nvSpPr>
        <p:spPr bwMode="auto">
          <a:xfrm>
            <a:off x="381000" y="1828800"/>
            <a:ext cx="8001000" cy="33528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E20A2E"/>
                </a:solidFill>
                <a:latin typeface="Courier New" pitchFamily="49" charset="0"/>
              </a:rPr>
              <a:t>architecture</a:t>
            </a:r>
            <a:r>
              <a:rPr lang="en-US" b="1">
                <a:latin typeface="Courier New" pitchFamily="49" charset="0"/>
              </a:rPr>
              <a:t> try_A </a:t>
            </a:r>
            <a:r>
              <a:rPr lang="en-US" b="1">
                <a:solidFill>
                  <a:srgbClr val="E20A2E"/>
                </a:solidFill>
                <a:latin typeface="Courier New" pitchFamily="49" charset="0"/>
              </a:rPr>
              <a:t>of</a:t>
            </a:r>
            <a:r>
              <a:rPr lang="en-US" b="1">
                <a:latin typeface="Courier New" pitchFamily="49" charset="0"/>
              </a:rPr>
              <a:t> try </a:t>
            </a:r>
            <a:r>
              <a:rPr lang="en-US" b="1">
                <a:solidFill>
                  <a:srgbClr val="E20A2E"/>
                </a:solidFill>
                <a:latin typeface="Courier New" pitchFamily="49" charset="0"/>
              </a:rPr>
              <a:t>is</a:t>
            </a:r>
            <a:endParaRPr lang="en-US" b="1">
              <a:latin typeface="Courier New" pitchFamily="49" charset="0"/>
            </a:endParaRPr>
          </a:p>
          <a:p>
            <a:pPr eaLnBrk="0" hangingPunct="0"/>
            <a:r>
              <a:rPr lang="en-US" b="1">
                <a:solidFill>
                  <a:srgbClr val="E20A2E"/>
                </a:solidFill>
                <a:latin typeface="Courier New" pitchFamily="49" charset="0"/>
              </a:rPr>
              <a:t>begin</a:t>
            </a:r>
            <a:endParaRPr lang="en-US" b="1">
              <a:latin typeface="Courier New" pitchFamily="49" charset="0"/>
            </a:endParaRPr>
          </a:p>
          <a:p>
            <a:pPr lvl="1" eaLnBrk="0" hangingPunct="0"/>
            <a:r>
              <a:rPr lang="en-US" b="1">
                <a:latin typeface="Courier New" pitchFamily="49" charset="0"/>
              </a:rPr>
              <a:t>Y &lt;= i1 </a:t>
            </a:r>
            <a:r>
              <a:rPr lang="en-US" b="1">
                <a:solidFill>
                  <a:srgbClr val="E20A2E"/>
                </a:solidFill>
                <a:latin typeface="Courier New" pitchFamily="49" charset="0"/>
              </a:rPr>
              <a:t>when</a:t>
            </a:r>
            <a:r>
              <a:rPr lang="en-US" b="1">
                <a:latin typeface="Courier New" pitchFamily="49" charset="0"/>
              </a:rPr>
              <a:t> s1 = ‘0’ </a:t>
            </a:r>
            <a:r>
              <a:rPr lang="en-US" b="1">
                <a:solidFill>
                  <a:srgbClr val="E20A2E"/>
                </a:solidFill>
                <a:latin typeface="Courier New" pitchFamily="49" charset="0"/>
              </a:rPr>
              <a:t>and</a:t>
            </a:r>
            <a:r>
              <a:rPr lang="en-US" b="1">
                <a:latin typeface="Courier New" pitchFamily="49" charset="0"/>
              </a:rPr>
              <a:t> s0 = ‘0’ </a:t>
            </a:r>
            <a:r>
              <a:rPr lang="en-US" b="1">
                <a:solidFill>
                  <a:srgbClr val="E20A2E"/>
                </a:solidFill>
                <a:latin typeface="Courier New" pitchFamily="49" charset="0"/>
              </a:rPr>
              <a:t>else</a:t>
            </a:r>
            <a:endParaRPr lang="en-US" b="1">
              <a:latin typeface="Courier New" pitchFamily="49" charset="0"/>
            </a:endParaRPr>
          </a:p>
          <a:p>
            <a:pPr lvl="1" eaLnBrk="0" hangingPunct="0"/>
            <a:r>
              <a:rPr lang="en-US" b="1">
                <a:latin typeface="Courier New" pitchFamily="49" charset="0"/>
              </a:rPr>
              <a:t>     i2 </a:t>
            </a:r>
            <a:r>
              <a:rPr lang="en-US" b="1">
                <a:solidFill>
                  <a:srgbClr val="E20A2E"/>
                </a:solidFill>
                <a:latin typeface="Courier New" pitchFamily="49" charset="0"/>
              </a:rPr>
              <a:t>when</a:t>
            </a:r>
            <a:r>
              <a:rPr lang="en-US" b="1">
                <a:latin typeface="Courier New" pitchFamily="49" charset="0"/>
              </a:rPr>
              <a:t> s1 = ‘0’ </a:t>
            </a:r>
            <a:r>
              <a:rPr lang="en-US" b="1">
                <a:solidFill>
                  <a:srgbClr val="E20A2E"/>
                </a:solidFill>
                <a:latin typeface="Courier New" pitchFamily="49" charset="0"/>
              </a:rPr>
              <a:t>and</a:t>
            </a:r>
            <a:r>
              <a:rPr lang="en-US" b="1">
                <a:latin typeface="Courier New" pitchFamily="49" charset="0"/>
              </a:rPr>
              <a:t> s0 = ‘1’ </a:t>
            </a:r>
            <a:r>
              <a:rPr lang="en-US" b="1">
                <a:solidFill>
                  <a:srgbClr val="E20A2E"/>
                </a:solidFill>
                <a:latin typeface="Courier New" pitchFamily="49" charset="0"/>
              </a:rPr>
              <a:t>else</a:t>
            </a:r>
            <a:endParaRPr lang="en-US" b="1">
              <a:latin typeface="Courier New" pitchFamily="49" charset="0"/>
            </a:endParaRPr>
          </a:p>
          <a:p>
            <a:pPr lvl="1" eaLnBrk="0" hangingPunct="0"/>
            <a:r>
              <a:rPr lang="en-US" b="1">
                <a:latin typeface="Courier New" pitchFamily="49" charset="0"/>
              </a:rPr>
              <a:t>     i3 </a:t>
            </a:r>
            <a:r>
              <a:rPr lang="en-US" b="1">
                <a:solidFill>
                  <a:srgbClr val="E20A2E"/>
                </a:solidFill>
                <a:latin typeface="Courier New" pitchFamily="49" charset="0"/>
              </a:rPr>
              <a:t>when</a:t>
            </a:r>
            <a:r>
              <a:rPr lang="en-US" b="1">
                <a:latin typeface="Courier New" pitchFamily="49" charset="0"/>
              </a:rPr>
              <a:t> s1 = ‘1’ </a:t>
            </a:r>
            <a:r>
              <a:rPr lang="en-US" b="1">
                <a:solidFill>
                  <a:srgbClr val="E20A2E"/>
                </a:solidFill>
                <a:latin typeface="Courier New" pitchFamily="49" charset="0"/>
              </a:rPr>
              <a:t>and</a:t>
            </a:r>
            <a:r>
              <a:rPr lang="en-US" b="1">
                <a:latin typeface="Courier New" pitchFamily="49" charset="0"/>
              </a:rPr>
              <a:t> s0 = ‘0’ </a:t>
            </a:r>
            <a:r>
              <a:rPr lang="en-US" b="1">
                <a:solidFill>
                  <a:srgbClr val="E20A2E"/>
                </a:solidFill>
                <a:latin typeface="Courier New" pitchFamily="49" charset="0"/>
              </a:rPr>
              <a:t>else</a:t>
            </a:r>
            <a:endParaRPr lang="en-US" b="1">
              <a:latin typeface="Courier New" pitchFamily="49" charset="0"/>
            </a:endParaRPr>
          </a:p>
          <a:p>
            <a:pPr lvl="1" eaLnBrk="0" hangingPunct="0"/>
            <a:r>
              <a:rPr lang="en-US" b="1">
                <a:latin typeface="Courier New" pitchFamily="49" charset="0"/>
              </a:rPr>
              <a:t>     i4 </a:t>
            </a:r>
            <a:r>
              <a:rPr lang="en-US" b="1">
                <a:solidFill>
                  <a:srgbClr val="E20A2E"/>
                </a:solidFill>
                <a:latin typeface="Courier New" pitchFamily="49" charset="0"/>
              </a:rPr>
              <a:t>when</a:t>
            </a:r>
            <a:r>
              <a:rPr lang="en-US" b="1">
                <a:latin typeface="Courier New" pitchFamily="49" charset="0"/>
              </a:rPr>
              <a:t> s1 = ‘1’ </a:t>
            </a:r>
            <a:r>
              <a:rPr lang="en-US" b="1">
                <a:solidFill>
                  <a:srgbClr val="E20A2E"/>
                </a:solidFill>
                <a:latin typeface="Courier New" pitchFamily="49" charset="0"/>
              </a:rPr>
              <a:t>and</a:t>
            </a:r>
            <a:r>
              <a:rPr lang="en-US" b="1">
                <a:latin typeface="Courier New" pitchFamily="49" charset="0"/>
              </a:rPr>
              <a:t> s0 = ‘1’ </a:t>
            </a:r>
            <a:r>
              <a:rPr lang="en-US" b="1">
                <a:solidFill>
                  <a:srgbClr val="E20A2E"/>
                </a:solidFill>
                <a:latin typeface="Courier New" pitchFamily="49" charset="0"/>
              </a:rPr>
              <a:t>else</a:t>
            </a:r>
            <a:endParaRPr lang="en-US" b="1">
              <a:latin typeface="Courier New" pitchFamily="49" charset="0"/>
            </a:endParaRPr>
          </a:p>
          <a:p>
            <a:pPr lvl="1" eaLnBrk="0" hangingPunct="0"/>
            <a:r>
              <a:rPr lang="en-US" b="1">
                <a:latin typeface="Courier New" pitchFamily="49" charset="0"/>
              </a:rPr>
              <a:t>     ‘0’ ;</a:t>
            </a:r>
          </a:p>
          <a:p>
            <a:pPr eaLnBrk="0" hangingPunct="0"/>
            <a:r>
              <a:rPr lang="en-US" b="1">
                <a:solidFill>
                  <a:srgbClr val="E20A2E"/>
                </a:solidFill>
                <a:latin typeface="Courier New" pitchFamily="49" charset="0"/>
              </a:rPr>
              <a:t>end</a:t>
            </a:r>
            <a:r>
              <a:rPr lang="en-US" b="1">
                <a:latin typeface="Courier New" pitchFamily="49" charset="0"/>
              </a:rPr>
              <a:t> try_A;</a:t>
            </a:r>
            <a:endParaRPr lang="en-US" b="1">
              <a:solidFill>
                <a:srgbClr val="790015"/>
              </a:solidFill>
              <a:latin typeface="Courier New" pitchFamily="49" charset="0"/>
            </a:endParaRPr>
          </a:p>
        </p:txBody>
      </p:sp>
      <p:sp>
        <p:nvSpPr>
          <p:cNvPr id="345091" name="Rectangle 3"/>
          <p:cNvSpPr>
            <a:spLocks noGrp="1" noChangeArrowheads="1"/>
          </p:cNvSpPr>
          <p:nvPr>
            <p:ph type="title"/>
          </p:nvPr>
        </p:nvSpPr>
        <p:spPr>
          <a:xfrm>
            <a:off x="381000" y="381000"/>
            <a:ext cx="8153400" cy="533400"/>
          </a:xfrm>
          <a:noFill/>
          <a:ln/>
        </p:spPr>
        <p:txBody>
          <a:bodyPr/>
          <a:lstStyle/>
          <a:p>
            <a:r>
              <a:rPr lang="en-US"/>
              <a:t>example</a:t>
            </a:r>
          </a:p>
        </p:txBody>
      </p:sp>
      <p:sp>
        <p:nvSpPr>
          <p:cNvPr id="345092" name="Text Box 4"/>
          <p:cNvSpPr txBox="1">
            <a:spLocks noChangeArrowheads="1"/>
          </p:cNvSpPr>
          <p:nvPr/>
        </p:nvSpPr>
        <p:spPr bwMode="auto">
          <a:xfrm>
            <a:off x="457200" y="5791200"/>
            <a:ext cx="7848600" cy="304800"/>
          </a:xfrm>
          <a:prstGeom prst="rect">
            <a:avLst/>
          </a:prstGeom>
          <a:noFill/>
          <a:ln w="9525">
            <a:noFill/>
            <a:miter lim="800000"/>
            <a:headEnd/>
            <a:tailEnd/>
          </a:ln>
          <a:effectLst/>
        </p:spPr>
        <p:txBody>
          <a:bodyPr>
            <a:spAutoFit/>
          </a:bodyPr>
          <a:lstStyle/>
          <a:p>
            <a:pPr eaLnBrk="0" hangingPunct="0">
              <a:spcBef>
                <a:spcPct val="50000"/>
              </a:spcBef>
            </a:pPr>
            <a:r>
              <a:rPr lang="en-US" sz="1400">
                <a:latin typeface="Arial" charset="0"/>
              </a:rPr>
              <a:t>Incomplete specification is not allowed</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example</a:t>
            </a:r>
          </a:p>
        </p:txBody>
      </p:sp>
      <p:sp>
        <p:nvSpPr>
          <p:cNvPr id="346115" name="Rectangle 3"/>
          <p:cNvSpPr>
            <a:spLocks noGrp="1" noChangeArrowheads="1"/>
          </p:cNvSpPr>
          <p:nvPr>
            <p:ph type="body" idx="1"/>
          </p:nvPr>
        </p:nvSpPr>
        <p:spPr>
          <a:xfrm>
            <a:off x="381000" y="2286000"/>
            <a:ext cx="8153400" cy="3657600"/>
          </a:xfrm>
          <a:solidFill>
            <a:schemeClr val="bg1"/>
          </a:solidFill>
          <a:ln w="12700">
            <a:solidFill>
              <a:schemeClr val="tx1"/>
            </a:solidFill>
          </a:ln>
        </p:spPr>
        <p:txBody>
          <a:bodyPr/>
          <a:lstStyle/>
          <a:p>
            <a:pPr>
              <a:lnSpc>
                <a:spcPct val="90000"/>
              </a:lnSpc>
              <a:buFontTx/>
              <a:buNone/>
            </a:pPr>
            <a:r>
              <a:rPr lang="en-US" sz="2400" b="1">
                <a:solidFill>
                  <a:srgbClr val="E20A2E"/>
                </a:solidFill>
                <a:latin typeface="Courier New" pitchFamily="49" charset="0"/>
              </a:rPr>
              <a:t>architecture</a:t>
            </a:r>
            <a:r>
              <a:rPr lang="en-US" sz="2400" b="1">
                <a:latin typeface="Courier New" pitchFamily="49" charset="0"/>
              </a:rPr>
              <a:t> when_grant </a:t>
            </a:r>
            <a:r>
              <a:rPr lang="en-US" sz="2400" b="1">
                <a:solidFill>
                  <a:srgbClr val="E20A2E"/>
                </a:solidFill>
                <a:latin typeface="Courier New" pitchFamily="49" charset="0"/>
              </a:rPr>
              <a:t>of</a:t>
            </a:r>
            <a:r>
              <a:rPr lang="en-US" sz="2400" b="1">
                <a:latin typeface="Courier New" pitchFamily="49" charset="0"/>
              </a:rPr>
              <a:t> bus_grant </a:t>
            </a:r>
            <a:r>
              <a:rPr lang="en-US" sz="2400" b="1">
                <a:solidFill>
                  <a:srgbClr val="E20A2E"/>
                </a:solidFill>
                <a:latin typeface="Courier New" pitchFamily="49" charset="0"/>
              </a:rPr>
              <a:t>is</a:t>
            </a:r>
            <a:endParaRPr lang="en-US" sz="2400" b="1">
              <a:latin typeface="Courier New" pitchFamily="49" charset="0"/>
            </a:endParaRPr>
          </a:p>
          <a:p>
            <a:pPr>
              <a:lnSpc>
                <a:spcPct val="90000"/>
              </a:lnSpc>
              <a:buFontTx/>
              <a:buNone/>
            </a:pPr>
            <a:r>
              <a:rPr lang="en-US" sz="2400" b="1">
                <a:solidFill>
                  <a:srgbClr val="E20A2E"/>
                </a:solidFill>
                <a:latin typeface="Courier New" pitchFamily="49" charset="0"/>
              </a:rPr>
              <a:t>  signal …</a:t>
            </a:r>
          </a:p>
          <a:p>
            <a:pPr>
              <a:lnSpc>
                <a:spcPct val="90000"/>
              </a:lnSpc>
              <a:buFontTx/>
              <a:buNone/>
            </a:pPr>
            <a:r>
              <a:rPr lang="en-US" sz="2400" b="1">
                <a:solidFill>
                  <a:srgbClr val="E20A2E"/>
                </a:solidFill>
                <a:latin typeface="Courier New" pitchFamily="49" charset="0"/>
              </a:rPr>
              <a:t>begin</a:t>
            </a:r>
            <a:endParaRPr lang="en-US" sz="2400" b="1">
              <a:latin typeface="Courier New" pitchFamily="49" charset="0"/>
            </a:endParaRPr>
          </a:p>
          <a:p>
            <a:pPr lvl="1">
              <a:lnSpc>
                <a:spcPct val="90000"/>
              </a:lnSpc>
              <a:buFont typeface="Wingdings" pitchFamily="2" charset="2"/>
              <a:buNone/>
            </a:pPr>
            <a:r>
              <a:rPr lang="en-US" b="1">
                <a:latin typeface="Courier New" pitchFamily="49" charset="0"/>
              </a:rPr>
              <a:t>data_bus &lt;= a and b </a:t>
            </a:r>
            <a:r>
              <a:rPr lang="en-US" b="1">
                <a:solidFill>
                  <a:srgbClr val="E20A2E"/>
                </a:solidFill>
                <a:latin typeface="Courier New" pitchFamily="49" charset="0"/>
              </a:rPr>
              <a:t>when</a:t>
            </a:r>
            <a:r>
              <a:rPr lang="en-US" b="1">
                <a:latin typeface="Courier New" pitchFamily="49" charset="0"/>
              </a:rPr>
              <a:t> e1 = ‘1’ </a:t>
            </a:r>
            <a:r>
              <a:rPr lang="en-US" b="1">
                <a:solidFill>
                  <a:srgbClr val="E20A2E"/>
                </a:solidFill>
                <a:latin typeface="Courier New" pitchFamily="49" charset="0"/>
              </a:rPr>
              <a:t>else</a:t>
            </a:r>
            <a:endParaRPr lang="en-US" b="1">
              <a:latin typeface="Courier New" pitchFamily="49" charset="0"/>
            </a:endParaRPr>
          </a:p>
          <a:p>
            <a:pPr lvl="3">
              <a:lnSpc>
                <a:spcPct val="90000"/>
              </a:lnSpc>
              <a:buFont typeface="Wingdings" pitchFamily="2" charset="2"/>
              <a:buNone/>
            </a:pPr>
            <a:r>
              <a:rPr lang="en-US" sz="2800" b="1">
                <a:latin typeface="Courier New" pitchFamily="49" charset="0"/>
              </a:rPr>
              <a:t>       e or f  </a:t>
            </a:r>
            <a:r>
              <a:rPr lang="en-US" sz="2800" b="1">
                <a:solidFill>
                  <a:srgbClr val="E20A2E"/>
                </a:solidFill>
                <a:latin typeface="Courier New" pitchFamily="49" charset="0"/>
              </a:rPr>
              <a:t>when</a:t>
            </a:r>
            <a:r>
              <a:rPr lang="en-US" sz="2800" b="1">
                <a:latin typeface="Courier New" pitchFamily="49" charset="0"/>
              </a:rPr>
              <a:t> a = b </a:t>
            </a:r>
            <a:r>
              <a:rPr lang="en-US" sz="2800" b="1">
                <a:solidFill>
                  <a:srgbClr val="E20A2E"/>
                </a:solidFill>
                <a:latin typeface="Courier New" pitchFamily="49" charset="0"/>
              </a:rPr>
              <a:t>else</a:t>
            </a:r>
            <a:endParaRPr lang="en-US" sz="2800" b="1">
              <a:latin typeface="Courier New" pitchFamily="49" charset="0"/>
            </a:endParaRPr>
          </a:p>
          <a:p>
            <a:pPr lvl="3">
              <a:lnSpc>
                <a:spcPct val="90000"/>
              </a:lnSpc>
              <a:buFont typeface="Wingdings" pitchFamily="2" charset="2"/>
              <a:buNone/>
            </a:pPr>
            <a:r>
              <a:rPr lang="en-US" sz="2800" b="1">
                <a:latin typeface="Courier New" pitchFamily="49" charset="0"/>
              </a:rPr>
              <a:t>       g &amp; h   </a:t>
            </a:r>
            <a:r>
              <a:rPr lang="en-US" sz="2800" b="1">
                <a:solidFill>
                  <a:srgbClr val="E20A2E"/>
                </a:solidFill>
                <a:latin typeface="Courier New" pitchFamily="49" charset="0"/>
              </a:rPr>
              <a:t>when</a:t>
            </a:r>
            <a:r>
              <a:rPr lang="en-US" sz="2800" b="1">
                <a:latin typeface="Courier New" pitchFamily="49" charset="0"/>
              </a:rPr>
              <a:t> e3 = ‘1’ </a:t>
            </a:r>
            <a:r>
              <a:rPr lang="en-US" sz="2800" b="1">
                <a:solidFill>
                  <a:srgbClr val="E20A2E"/>
                </a:solidFill>
                <a:latin typeface="Courier New" pitchFamily="49" charset="0"/>
              </a:rPr>
              <a:t>else</a:t>
            </a:r>
            <a:endParaRPr lang="en-US" sz="2800" b="1">
              <a:latin typeface="Courier New" pitchFamily="49" charset="0"/>
            </a:endParaRPr>
          </a:p>
          <a:p>
            <a:pPr lvl="3">
              <a:lnSpc>
                <a:spcPct val="90000"/>
              </a:lnSpc>
              <a:buFont typeface="Wingdings" pitchFamily="2" charset="2"/>
              <a:buNone/>
            </a:pPr>
            <a:r>
              <a:rPr lang="en-US" sz="2800" b="1">
                <a:latin typeface="Courier New" pitchFamily="49" charset="0"/>
              </a:rPr>
              <a:t>       (others =&gt; ‘Z’);</a:t>
            </a:r>
          </a:p>
          <a:p>
            <a:pPr>
              <a:lnSpc>
                <a:spcPct val="90000"/>
              </a:lnSpc>
              <a:buFontTx/>
              <a:buNone/>
            </a:pPr>
            <a:r>
              <a:rPr lang="en-US" sz="2400" b="1">
                <a:solidFill>
                  <a:srgbClr val="E20A2E"/>
                </a:solidFill>
                <a:latin typeface="Courier New" pitchFamily="49" charset="0"/>
              </a:rPr>
              <a:t>end</a:t>
            </a:r>
            <a:r>
              <a:rPr lang="en-US" sz="2400" b="1">
                <a:latin typeface="Courier New" pitchFamily="49" charset="0"/>
              </a:rPr>
              <a:t> when_grant;</a:t>
            </a:r>
            <a:endParaRPr lang="en-US" sz="2400" b="1">
              <a:solidFill>
                <a:srgbClr val="790015"/>
              </a:solidFill>
              <a:latin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Selective signal assignment</a:t>
            </a:r>
          </a:p>
        </p:txBody>
      </p:sp>
      <p:sp>
        <p:nvSpPr>
          <p:cNvPr id="347139" name="Rectangle 3"/>
          <p:cNvSpPr>
            <a:spLocks noGrp="1" noChangeArrowheads="1"/>
          </p:cNvSpPr>
          <p:nvPr>
            <p:ph type="body" idx="1"/>
          </p:nvPr>
        </p:nvSpPr>
        <p:spPr>
          <a:xfrm>
            <a:off x="457200" y="1143000"/>
            <a:ext cx="8153400" cy="4953000"/>
          </a:xfrm>
          <a:solidFill>
            <a:schemeClr val="bg1"/>
          </a:solidFill>
          <a:ln>
            <a:solidFill>
              <a:schemeClr val="tx1"/>
            </a:solidFill>
          </a:ln>
        </p:spPr>
        <p:txBody>
          <a:bodyPr/>
          <a:lstStyle/>
          <a:p>
            <a:pPr>
              <a:buFontTx/>
              <a:buNone/>
            </a:pPr>
            <a:r>
              <a:rPr lang="en-US" sz="2400"/>
              <a:t>The </a:t>
            </a:r>
            <a:r>
              <a:rPr lang="en-US" sz="2400" b="1">
                <a:solidFill>
                  <a:srgbClr val="E20A2E"/>
                </a:solidFill>
                <a:latin typeface="Courier New" pitchFamily="49" charset="0"/>
              </a:rPr>
              <a:t>with</a:t>
            </a:r>
            <a:r>
              <a:rPr lang="en-US" sz="2400"/>
              <a:t> statement</a:t>
            </a:r>
          </a:p>
          <a:p>
            <a:pPr>
              <a:buFontTx/>
              <a:buNone/>
            </a:pPr>
            <a:endParaRPr lang="en-US" sz="2400"/>
          </a:p>
          <a:p>
            <a:r>
              <a:rPr lang="en-US" sz="2400"/>
              <a:t>This statement is similar to the case statement</a:t>
            </a:r>
          </a:p>
          <a:p>
            <a:r>
              <a:rPr lang="en-US" sz="2400"/>
              <a:t>syntax</a:t>
            </a:r>
          </a:p>
          <a:p>
            <a:pPr>
              <a:buFontTx/>
              <a:buNone/>
            </a:pPr>
            <a:r>
              <a:rPr lang="en-US" sz="2400"/>
              <a:t>	</a:t>
            </a:r>
            <a:r>
              <a:rPr lang="en-US" sz="2400" b="1">
                <a:solidFill>
                  <a:srgbClr val="E20A2E"/>
                </a:solidFill>
                <a:latin typeface="Courier New" pitchFamily="49" charset="0"/>
              </a:rPr>
              <a:t>with</a:t>
            </a:r>
            <a:r>
              <a:rPr lang="en-US" sz="2400" b="1">
                <a:latin typeface="Courier New" pitchFamily="49" charset="0"/>
              </a:rPr>
              <a:t> </a:t>
            </a:r>
            <a:r>
              <a:rPr lang="en-US" sz="2400" b="1" i="1">
                <a:latin typeface="Courier New" pitchFamily="49" charset="0"/>
              </a:rPr>
              <a:t>expression</a:t>
            </a:r>
            <a:r>
              <a:rPr lang="en-US" sz="2400" b="1">
                <a:latin typeface="Courier New" pitchFamily="49" charset="0"/>
              </a:rPr>
              <a:t> </a:t>
            </a:r>
            <a:r>
              <a:rPr lang="en-US" sz="2400" b="1">
                <a:solidFill>
                  <a:srgbClr val="E20A2E"/>
                </a:solidFill>
                <a:latin typeface="Courier New" pitchFamily="49" charset="0"/>
              </a:rPr>
              <a:t>select</a:t>
            </a:r>
            <a:r>
              <a:rPr lang="en-US" sz="2400" b="1">
                <a:latin typeface="Courier New" pitchFamily="49" charset="0"/>
              </a:rPr>
              <a:t> </a:t>
            </a:r>
          </a:p>
          <a:p>
            <a:pPr>
              <a:buFontTx/>
              <a:buNone/>
            </a:pPr>
            <a:r>
              <a:rPr lang="en-US" sz="2400" b="1">
                <a:latin typeface="Courier New" pitchFamily="49" charset="0"/>
              </a:rPr>
              <a:t>  </a:t>
            </a:r>
            <a:r>
              <a:rPr lang="en-US" sz="2400" b="1" i="1">
                <a:latin typeface="Courier New" pitchFamily="49" charset="0"/>
              </a:rPr>
              <a:t>target</a:t>
            </a:r>
            <a:r>
              <a:rPr lang="en-US" sz="2400" b="1">
                <a:latin typeface="Courier New" pitchFamily="49" charset="0"/>
              </a:rPr>
              <a:t> &lt;=</a:t>
            </a:r>
            <a:r>
              <a:rPr lang="en-US" sz="2400" b="1" i="1">
                <a:latin typeface="Courier New" pitchFamily="49" charset="0"/>
              </a:rPr>
              <a:t> expression1 </a:t>
            </a:r>
            <a:r>
              <a:rPr lang="en-US" sz="2400" b="1">
                <a:solidFill>
                  <a:srgbClr val="E20A2E"/>
                </a:solidFill>
                <a:latin typeface="Courier New" pitchFamily="49" charset="0"/>
              </a:rPr>
              <a:t>when</a:t>
            </a:r>
            <a:r>
              <a:rPr lang="en-US" sz="2400" b="1">
                <a:latin typeface="Courier New" pitchFamily="49" charset="0"/>
              </a:rPr>
              <a:t> </a:t>
            </a:r>
            <a:r>
              <a:rPr lang="en-US" sz="2400" b="1" i="1">
                <a:latin typeface="Courier New" pitchFamily="49" charset="0"/>
              </a:rPr>
              <a:t>choice1</a:t>
            </a:r>
          </a:p>
          <a:p>
            <a:pPr>
              <a:buFontTx/>
              <a:buNone/>
            </a:pPr>
            <a:r>
              <a:rPr lang="en-US" sz="2400" b="1">
                <a:latin typeface="Courier New" pitchFamily="49" charset="0"/>
              </a:rPr>
              <a:t>			  </a:t>
            </a:r>
            <a:r>
              <a:rPr lang="en-US" sz="2400" b="1" i="1">
                <a:latin typeface="Courier New" pitchFamily="49" charset="0"/>
              </a:rPr>
              <a:t>expression2 </a:t>
            </a:r>
            <a:r>
              <a:rPr lang="en-US" sz="2400" b="1">
                <a:solidFill>
                  <a:srgbClr val="E20A2E"/>
                </a:solidFill>
                <a:latin typeface="Courier New" pitchFamily="49" charset="0"/>
              </a:rPr>
              <a:t>when</a:t>
            </a:r>
            <a:r>
              <a:rPr lang="en-US" sz="2400" b="1">
                <a:latin typeface="Courier New" pitchFamily="49" charset="0"/>
              </a:rPr>
              <a:t> </a:t>
            </a:r>
            <a:r>
              <a:rPr lang="en-US" sz="2400" b="1" i="1">
                <a:latin typeface="Courier New" pitchFamily="49" charset="0"/>
              </a:rPr>
              <a:t>choice2</a:t>
            </a:r>
            <a:endParaRPr lang="en-US" sz="2400" b="1">
              <a:latin typeface="Courier New" pitchFamily="49" charset="0"/>
            </a:endParaRPr>
          </a:p>
          <a:p>
            <a:pPr>
              <a:buFontTx/>
              <a:buNone/>
            </a:pPr>
            <a:r>
              <a:rPr lang="en-US" sz="2400" b="1">
                <a:latin typeface="Courier New" pitchFamily="49" charset="0"/>
              </a:rPr>
              <a:t>			  </a:t>
            </a:r>
            <a:r>
              <a:rPr lang="en-US" sz="2400" b="1" i="1">
                <a:latin typeface="Courier New" pitchFamily="49" charset="0"/>
              </a:rPr>
              <a:t>expressionN</a:t>
            </a:r>
            <a:r>
              <a:rPr lang="en-US" sz="2400" b="1">
                <a:latin typeface="Courier New" pitchFamily="49" charset="0"/>
              </a:rPr>
              <a:t> </a:t>
            </a:r>
            <a:r>
              <a:rPr lang="en-US" sz="2400" b="1">
                <a:solidFill>
                  <a:srgbClr val="E20A2E"/>
                </a:solidFill>
                <a:latin typeface="Courier New" pitchFamily="49" charset="0"/>
              </a:rPr>
              <a:t>when</a:t>
            </a:r>
            <a:r>
              <a:rPr lang="en-US" sz="2400" b="1">
                <a:latin typeface="Courier New" pitchFamily="49" charset="0"/>
              </a:rPr>
              <a:t> </a:t>
            </a:r>
            <a:r>
              <a:rPr lang="en-US" sz="2400" b="1" i="1">
                <a:latin typeface="Courier New" pitchFamily="49" charset="0"/>
              </a:rPr>
              <a:t>choiceN</a:t>
            </a:r>
            <a:r>
              <a:rPr lang="en-US" sz="2400" b="1">
                <a:latin typeface="Courier New" pitchFamily="49" charset="0"/>
              </a:rPr>
              <a:t>;</a:t>
            </a:r>
            <a:endParaRPr lang="en-US" sz="2400"/>
          </a:p>
          <a:p>
            <a:r>
              <a:rPr lang="en-US" sz="2400"/>
              <a:t>all possible choices must be enumerated</a:t>
            </a:r>
          </a:p>
          <a:p>
            <a:r>
              <a:rPr lang="en-US" sz="2400" b="1">
                <a:solidFill>
                  <a:srgbClr val="E20A2E"/>
                </a:solidFill>
                <a:latin typeface="Courier New" pitchFamily="49" charset="0"/>
              </a:rPr>
              <a:t>when others</a:t>
            </a:r>
            <a:r>
              <a:rPr lang="en-US" sz="2400"/>
              <a:t> choice takes care of all the</a:t>
            </a:r>
          </a:p>
          <a:p>
            <a:pPr>
              <a:buFontTx/>
              <a:buNone/>
            </a:pPr>
            <a:r>
              <a:rPr lang="en-US" sz="2400"/>
              <a:t>	remaining alternatives.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body" idx="1"/>
          </p:nvPr>
        </p:nvSpPr>
        <p:spPr>
          <a:xfrm>
            <a:off x="381000" y="1295400"/>
            <a:ext cx="8229600" cy="533400"/>
          </a:xfrm>
          <a:solidFill>
            <a:schemeClr val="bg1"/>
          </a:solidFill>
          <a:ln w="12700">
            <a:solidFill>
              <a:schemeClr val="tx1"/>
            </a:solidFill>
          </a:ln>
        </p:spPr>
        <p:txBody>
          <a:bodyPr lIns="90488" tIns="44450" rIns="90488" bIns="44450"/>
          <a:lstStyle/>
          <a:p>
            <a:r>
              <a:rPr lang="en-US" sz="2400"/>
              <a:t>Each choice in the with statement should be unique</a:t>
            </a:r>
          </a:p>
        </p:txBody>
      </p:sp>
      <p:sp>
        <p:nvSpPr>
          <p:cNvPr id="348163" name="Rectangle 3"/>
          <p:cNvSpPr>
            <a:spLocks noGrp="1" noChangeArrowheads="1"/>
          </p:cNvSpPr>
          <p:nvPr>
            <p:ph type="title"/>
          </p:nvPr>
        </p:nvSpPr>
        <p:spPr>
          <a:noFill/>
          <a:ln/>
        </p:spPr>
        <p:txBody>
          <a:bodyPr/>
          <a:lstStyle/>
          <a:p>
            <a:r>
              <a:rPr lang="en-US"/>
              <a:t>Difference between </a:t>
            </a:r>
            <a:r>
              <a:rPr lang="en-US">
                <a:solidFill>
                  <a:srgbClr val="E20A2E"/>
                </a:solidFill>
                <a:latin typeface="Courier New" pitchFamily="49" charset="0"/>
              </a:rPr>
              <a:t>with</a:t>
            </a:r>
            <a:r>
              <a:rPr lang="en-US"/>
              <a:t> and </a:t>
            </a:r>
            <a:r>
              <a:rPr lang="en-US">
                <a:solidFill>
                  <a:srgbClr val="E20A2E"/>
                </a:solidFill>
                <a:latin typeface="Courier New" pitchFamily="49" charset="0"/>
              </a:rPr>
              <a:t>when</a:t>
            </a:r>
            <a:r>
              <a:rPr lang="en-US"/>
              <a:t> statements</a:t>
            </a:r>
          </a:p>
        </p:txBody>
      </p:sp>
      <p:sp>
        <p:nvSpPr>
          <p:cNvPr id="348164" name="Rectangle 4"/>
          <p:cNvSpPr>
            <a:spLocks noChangeArrowheads="1"/>
          </p:cNvSpPr>
          <p:nvPr/>
        </p:nvSpPr>
        <p:spPr bwMode="auto">
          <a:xfrm>
            <a:off x="381000" y="2057400"/>
            <a:ext cx="8229600" cy="1600200"/>
          </a:xfrm>
          <a:prstGeom prst="rect">
            <a:avLst/>
          </a:prstGeom>
          <a:solidFill>
            <a:schemeClr val="bg1"/>
          </a:solidFill>
          <a:ln w="12700">
            <a:solidFill>
              <a:schemeClr val="tx1"/>
            </a:solid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Compared to the ‘when’ statement, in the ‘with’ statement, choice is limited to the choices provided by the with ‘expression’, whereas for the ‘when’ statement each choice itself can be a separate expression.</a:t>
            </a:r>
          </a:p>
        </p:txBody>
      </p:sp>
      <p:sp>
        <p:nvSpPr>
          <p:cNvPr id="348165" name="Rectangle 5"/>
          <p:cNvSpPr>
            <a:spLocks noChangeArrowheads="1"/>
          </p:cNvSpPr>
          <p:nvPr/>
        </p:nvSpPr>
        <p:spPr bwMode="auto">
          <a:xfrm>
            <a:off x="381000" y="3810000"/>
            <a:ext cx="8229600" cy="1981200"/>
          </a:xfrm>
          <a:prstGeom prst="rect">
            <a:avLst/>
          </a:prstGeom>
          <a:solidFill>
            <a:schemeClr val="bg1"/>
          </a:solidFill>
          <a:ln w="12700">
            <a:solidFill>
              <a:schemeClr val="tx1"/>
            </a:solid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The when statement is prioritized (since each choice can be a different expression, more than one condition can be true at the same time, thus necessitating a priority based assignment) whereas the with statement does not have any priority (since choices are mutually exclusive)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64" grpId="0" animBg="1" autoUpdateAnimBg="0"/>
      <p:bldP spid="348165"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ChangeArrowheads="1"/>
          </p:cNvSpPr>
          <p:nvPr/>
        </p:nvSpPr>
        <p:spPr bwMode="auto">
          <a:xfrm>
            <a:off x="381000" y="457200"/>
            <a:ext cx="8077200" cy="58674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E20A2E"/>
                </a:solidFill>
                <a:latin typeface="Courier New" pitchFamily="49" charset="0"/>
              </a:rPr>
              <a:t>entity</a:t>
            </a:r>
            <a:r>
              <a:rPr lang="en-US" b="1">
                <a:solidFill>
                  <a:srgbClr val="790015"/>
                </a:solidFill>
                <a:latin typeface="Courier New" pitchFamily="49" charset="0"/>
              </a:rPr>
              <a:t> my_mux </a:t>
            </a:r>
            <a:r>
              <a:rPr lang="en-US" b="1">
                <a:solidFill>
                  <a:srgbClr val="E20A2E"/>
                </a:solidFill>
                <a:latin typeface="Courier New" pitchFamily="49" charset="0"/>
              </a:rPr>
              <a:t>is</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a:t>
            </a:r>
            <a:r>
              <a:rPr lang="en-US" b="1">
                <a:solidFill>
                  <a:srgbClr val="E20A2E"/>
                </a:solidFill>
                <a:latin typeface="Courier New" pitchFamily="49" charset="0"/>
              </a:rPr>
              <a:t>port</a:t>
            </a:r>
            <a:r>
              <a:rPr lang="en-US" b="1">
                <a:solidFill>
                  <a:srgbClr val="790015"/>
                </a:solidFill>
                <a:latin typeface="Courier New" pitchFamily="49" charset="0"/>
              </a:rPr>
              <a:t> (a, b, c, d : </a:t>
            </a:r>
            <a:r>
              <a:rPr lang="en-US" b="1">
                <a:solidFill>
                  <a:srgbClr val="E20A2E"/>
                </a:solidFill>
                <a:latin typeface="Courier New" pitchFamily="49" charset="0"/>
              </a:rPr>
              <a:t>in</a:t>
            </a:r>
            <a:r>
              <a:rPr lang="en-US" b="1">
                <a:solidFill>
                  <a:srgbClr val="790015"/>
                </a:solidFill>
                <a:latin typeface="Courier New" pitchFamily="49" charset="0"/>
              </a:rPr>
              <a:t>  std_logic;</a:t>
            </a:r>
          </a:p>
          <a:p>
            <a:pPr eaLnBrk="0" hangingPunct="0"/>
            <a:r>
              <a:rPr lang="en-US" b="1">
                <a:solidFill>
                  <a:srgbClr val="790015"/>
                </a:solidFill>
                <a:latin typeface="Courier New" pitchFamily="49" charset="0"/>
              </a:rPr>
              <a:t>         sel0, sel1 : </a:t>
            </a:r>
            <a:r>
              <a:rPr lang="en-US" b="1">
                <a:solidFill>
                  <a:srgbClr val="E20A2E"/>
                </a:solidFill>
                <a:latin typeface="Courier New" pitchFamily="49" charset="0"/>
              </a:rPr>
              <a:t>in</a:t>
            </a:r>
            <a:r>
              <a:rPr lang="en-US" b="1">
                <a:solidFill>
                  <a:srgbClr val="790015"/>
                </a:solidFill>
                <a:latin typeface="Courier New" pitchFamily="49" charset="0"/>
              </a:rPr>
              <a:t>  std_logic;</a:t>
            </a:r>
          </a:p>
          <a:p>
            <a:pPr eaLnBrk="0" hangingPunct="0"/>
            <a:r>
              <a:rPr lang="en-US" b="1">
                <a:solidFill>
                  <a:srgbClr val="790015"/>
                </a:solidFill>
                <a:latin typeface="Courier New" pitchFamily="49" charset="0"/>
              </a:rPr>
              <a:t>         e          : </a:t>
            </a:r>
            <a:r>
              <a:rPr lang="en-US" b="1">
                <a:solidFill>
                  <a:srgbClr val="E20A2E"/>
                </a:solidFill>
                <a:latin typeface="Courier New" pitchFamily="49" charset="0"/>
              </a:rPr>
              <a:t>out</a:t>
            </a:r>
            <a:r>
              <a:rPr lang="en-US" b="1">
                <a:solidFill>
                  <a:srgbClr val="790015"/>
                </a:solidFill>
                <a:latin typeface="Courier New" pitchFamily="49" charset="0"/>
              </a:rPr>
              <a:t> std_logic);   </a:t>
            </a:r>
          </a:p>
          <a:p>
            <a:pPr eaLnBrk="0" hangingPunct="0"/>
            <a:r>
              <a:rPr lang="en-US" b="1">
                <a:solidFill>
                  <a:srgbClr val="E20A2E"/>
                </a:solidFill>
                <a:latin typeface="Courier New" pitchFamily="49" charset="0"/>
              </a:rPr>
              <a:t>end</a:t>
            </a:r>
            <a:r>
              <a:rPr lang="en-US" b="1">
                <a:solidFill>
                  <a:srgbClr val="790015"/>
                </a:solidFill>
                <a:latin typeface="Courier New" pitchFamily="49" charset="0"/>
              </a:rPr>
              <a:t> my_mux;</a:t>
            </a:r>
          </a:p>
          <a:p>
            <a:pPr eaLnBrk="0" hangingPunct="0"/>
            <a:endParaRPr lang="en-US" b="1">
              <a:solidFill>
                <a:srgbClr val="790015"/>
              </a:solidFill>
              <a:latin typeface="Courier New" pitchFamily="49" charset="0"/>
            </a:endParaRPr>
          </a:p>
          <a:p>
            <a:pPr eaLnBrk="0" hangingPunct="0"/>
            <a:r>
              <a:rPr lang="en-US" b="1">
                <a:solidFill>
                  <a:srgbClr val="E20A2E"/>
                </a:solidFill>
                <a:latin typeface="Courier New" pitchFamily="49" charset="0"/>
              </a:rPr>
              <a:t>architecture</a:t>
            </a:r>
            <a:r>
              <a:rPr lang="en-US" b="1">
                <a:solidFill>
                  <a:srgbClr val="790015"/>
                </a:solidFill>
                <a:latin typeface="Courier New" pitchFamily="49" charset="0"/>
              </a:rPr>
              <a:t> my_mux_A </a:t>
            </a:r>
            <a:r>
              <a:rPr lang="en-US" b="1">
                <a:solidFill>
                  <a:srgbClr val="E20A2E"/>
                </a:solidFill>
                <a:latin typeface="Courier New" pitchFamily="49" charset="0"/>
              </a:rPr>
              <a:t>of</a:t>
            </a:r>
            <a:r>
              <a:rPr lang="en-US" b="1">
                <a:solidFill>
                  <a:srgbClr val="790015"/>
                </a:solidFill>
                <a:latin typeface="Courier New" pitchFamily="49" charset="0"/>
              </a:rPr>
              <a:t> my_mux </a:t>
            </a:r>
            <a:r>
              <a:rPr lang="en-US" b="1">
                <a:solidFill>
                  <a:srgbClr val="E20A2E"/>
                </a:solidFill>
                <a:latin typeface="Courier New" pitchFamily="49" charset="0"/>
              </a:rPr>
              <a:t>is</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a:t>
            </a:r>
            <a:r>
              <a:rPr lang="en-US" b="1">
                <a:solidFill>
                  <a:srgbClr val="E20A2E"/>
                </a:solidFill>
                <a:latin typeface="Courier New" pitchFamily="49" charset="0"/>
              </a:rPr>
              <a:t>signal</a:t>
            </a:r>
            <a:r>
              <a:rPr lang="en-US" b="1">
                <a:solidFill>
                  <a:srgbClr val="790015"/>
                </a:solidFill>
                <a:latin typeface="Courier New" pitchFamily="49" charset="0"/>
              </a:rPr>
              <a:t> sel: std_logic_vector(1 </a:t>
            </a:r>
            <a:r>
              <a:rPr lang="en-US" b="1">
                <a:solidFill>
                  <a:srgbClr val="E20A2E"/>
                </a:solidFill>
                <a:latin typeface="Courier New" pitchFamily="49" charset="0"/>
              </a:rPr>
              <a:t>downto</a:t>
            </a:r>
            <a:r>
              <a:rPr lang="en-US" b="1">
                <a:solidFill>
                  <a:srgbClr val="790015"/>
                </a:solidFill>
                <a:latin typeface="Courier New" pitchFamily="49" charset="0"/>
              </a:rPr>
              <a:t> 0);</a:t>
            </a:r>
          </a:p>
          <a:p>
            <a:pPr eaLnBrk="0" hangingPunct="0"/>
            <a:r>
              <a:rPr lang="en-US" b="1">
                <a:solidFill>
                  <a:srgbClr val="E20A2E"/>
                </a:solidFill>
                <a:latin typeface="Courier New" pitchFamily="49" charset="0"/>
              </a:rPr>
              <a:t>begin</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sel &lt;= sel1 &amp; sel0;</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with</a:t>
            </a:r>
            <a:r>
              <a:rPr lang="en-US" b="1">
                <a:solidFill>
                  <a:srgbClr val="790015"/>
                </a:solidFill>
                <a:latin typeface="Courier New" pitchFamily="49" charset="0"/>
              </a:rPr>
              <a:t> sel </a:t>
            </a:r>
            <a:r>
              <a:rPr lang="en-US" b="1">
                <a:solidFill>
                  <a:srgbClr val="E20A2E"/>
                </a:solidFill>
                <a:latin typeface="Courier New" pitchFamily="49" charset="0"/>
              </a:rPr>
              <a:t>select</a:t>
            </a:r>
            <a:r>
              <a:rPr lang="en-US" b="1">
                <a:solidFill>
                  <a:srgbClr val="790015"/>
                </a:solidFill>
                <a:latin typeface="Courier New" pitchFamily="49" charset="0"/>
              </a:rPr>
              <a:t> </a:t>
            </a:r>
          </a:p>
          <a:p>
            <a:pPr eaLnBrk="0" hangingPunct="0"/>
            <a:r>
              <a:rPr lang="en-US" b="1">
                <a:solidFill>
                  <a:srgbClr val="790015"/>
                </a:solidFill>
                <a:latin typeface="Courier New" pitchFamily="49" charset="0"/>
              </a:rPr>
              <a:t>    e &lt;= a </a:t>
            </a:r>
            <a:r>
              <a:rPr lang="en-US" b="1">
                <a:solidFill>
                  <a:srgbClr val="E20A2E"/>
                </a:solidFill>
                <a:latin typeface="Courier New" pitchFamily="49" charset="0"/>
              </a:rPr>
              <a:t>when</a:t>
            </a:r>
            <a:r>
              <a:rPr lang="en-US" b="1">
                <a:solidFill>
                  <a:srgbClr val="790015"/>
                </a:solidFill>
                <a:latin typeface="Courier New" pitchFamily="49" charset="0"/>
              </a:rPr>
              <a:t> “00”</a:t>
            </a:r>
          </a:p>
          <a:p>
            <a:pPr eaLnBrk="0" hangingPunct="0"/>
            <a:r>
              <a:rPr lang="en-US" b="1">
                <a:solidFill>
                  <a:srgbClr val="790015"/>
                </a:solidFill>
                <a:latin typeface="Courier New" pitchFamily="49" charset="0"/>
              </a:rPr>
              <a:t>         b </a:t>
            </a:r>
            <a:r>
              <a:rPr lang="en-US" b="1">
                <a:solidFill>
                  <a:srgbClr val="E20A2E"/>
                </a:solidFill>
                <a:latin typeface="Courier New" pitchFamily="49" charset="0"/>
              </a:rPr>
              <a:t>when</a:t>
            </a:r>
            <a:r>
              <a:rPr lang="en-US" b="1">
                <a:solidFill>
                  <a:srgbClr val="790015"/>
                </a:solidFill>
                <a:latin typeface="Courier New" pitchFamily="49" charset="0"/>
              </a:rPr>
              <a:t> “01”</a:t>
            </a:r>
          </a:p>
          <a:p>
            <a:pPr eaLnBrk="0" hangingPunct="0"/>
            <a:r>
              <a:rPr lang="en-US" b="1">
                <a:solidFill>
                  <a:srgbClr val="790015"/>
                </a:solidFill>
                <a:latin typeface="Courier New" pitchFamily="49" charset="0"/>
              </a:rPr>
              <a:t>         c </a:t>
            </a:r>
            <a:r>
              <a:rPr lang="en-US" b="1">
                <a:solidFill>
                  <a:srgbClr val="E20A2E"/>
                </a:solidFill>
                <a:latin typeface="Courier New" pitchFamily="49" charset="0"/>
              </a:rPr>
              <a:t>when</a:t>
            </a:r>
            <a:r>
              <a:rPr lang="en-US" b="1">
                <a:solidFill>
                  <a:srgbClr val="790015"/>
                </a:solidFill>
                <a:latin typeface="Courier New" pitchFamily="49" charset="0"/>
              </a:rPr>
              <a:t> “10”</a:t>
            </a:r>
          </a:p>
          <a:p>
            <a:pPr eaLnBrk="0" hangingPunct="0"/>
            <a:r>
              <a:rPr lang="en-US" b="1">
                <a:solidFill>
                  <a:srgbClr val="790015"/>
                </a:solidFill>
                <a:latin typeface="Courier New" pitchFamily="49" charset="0"/>
              </a:rPr>
              <a:t>         d </a:t>
            </a:r>
            <a:r>
              <a:rPr lang="en-US" b="1">
                <a:solidFill>
                  <a:srgbClr val="E20A2E"/>
                </a:solidFill>
                <a:latin typeface="Courier New" pitchFamily="49" charset="0"/>
              </a:rPr>
              <a:t>when others</a:t>
            </a:r>
            <a:r>
              <a:rPr lang="en-US" b="1">
                <a:solidFill>
                  <a:srgbClr val="790015"/>
                </a:solidFill>
                <a:latin typeface="Courier New" pitchFamily="49" charset="0"/>
              </a:rPr>
              <a:t>;</a:t>
            </a:r>
          </a:p>
          <a:p>
            <a:pPr eaLnBrk="0" hangingPunct="0"/>
            <a:r>
              <a:rPr lang="en-US" b="1">
                <a:solidFill>
                  <a:srgbClr val="E20A2E"/>
                </a:solidFill>
                <a:latin typeface="Courier New" pitchFamily="49" charset="0"/>
              </a:rPr>
              <a:t>end</a:t>
            </a:r>
            <a:r>
              <a:rPr lang="en-US" b="1">
                <a:solidFill>
                  <a:srgbClr val="790015"/>
                </a:solidFill>
                <a:latin typeface="Courier New" pitchFamily="49" charset="0"/>
              </a:rPr>
              <a:t> my_mux_A;</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body" idx="1"/>
          </p:nvPr>
        </p:nvSpPr>
        <p:spPr>
          <a:xfrm>
            <a:off x="381000" y="1219200"/>
            <a:ext cx="8153400" cy="457200"/>
          </a:xfrm>
          <a:noFill/>
          <a:ln/>
        </p:spPr>
        <p:txBody>
          <a:bodyPr lIns="90488" tIns="44450" rIns="90488" bIns="44450"/>
          <a:lstStyle/>
          <a:p>
            <a:r>
              <a:rPr lang="en-US" sz="2400"/>
              <a:t>A component represents an entity architecture pair.</a:t>
            </a:r>
          </a:p>
        </p:txBody>
      </p:sp>
      <p:sp>
        <p:nvSpPr>
          <p:cNvPr id="350211" name="Rectangle 3"/>
          <p:cNvSpPr>
            <a:spLocks noGrp="1" noChangeArrowheads="1"/>
          </p:cNvSpPr>
          <p:nvPr>
            <p:ph type="title"/>
          </p:nvPr>
        </p:nvSpPr>
        <p:spPr>
          <a:noFill/>
          <a:ln/>
        </p:spPr>
        <p:txBody>
          <a:bodyPr/>
          <a:lstStyle/>
          <a:p>
            <a:r>
              <a:rPr lang="en-US"/>
              <a:t>Component Instantiation</a:t>
            </a:r>
          </a:p>
        </p:txBody>
      </p:sp>
      <p:sp>
        <p:nvSpPr>
          <p:cNvPr id="350212" name="Rectangle 4"/>
          <p:cNvSpPr>
            <a:spLocks noChangeArrowheads="1"/>
          </p:cNvSpPr>
          <p:nvPr/>
        </p:nvSpPr>
        <p:spPr bwMode="auto">
          <a:xfrm>
            <a:off x="381000" y="1828800"/>
            <a:ext cx="81534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Component allows hierarchical design of complex circuits.</a:t>
            </a:r>
          </a:p>
        </p:txBody>
      </p:sp>
      <p:sp>
        <p:nvSpPr>
          <p:cNvPr id="350213" name="Rectangle 5"/>
          <p:cNvSpPr>
            <a:spLocks noChangeArrowheads="1"/>
          </p:cNvSpPr>
          <p:nvPr/>
        </p:nvSpPr>
        <p:spPr bwMode="auto">
          <a:xfrm>
            <a:off x="381000" y="2743200"/>
            <a:ext cx="8153400" cy="1981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A component instantiation statement defines a part lower in the hierarchy of the design entity in which it appears. It associates ports of the component with the signals of the entity. It assigns values to the generics of the component.</a:t>
            </a:r>
          </a:p>
        </p:txBody>
      </p:sp>
      <p:sp>
        <p:nvSpPr>
          <p:cNvPr id="350214" name="Rectangle 6"/>
          <p:cNvSpPr>
            <a:spLocks noChangeArrowheads="1"/>
          </p:cNvSpPr>
          <p:nvPr/>
        </p:nvSpPr>
        <p:spPr bwMode="auto">
          <a:xfrm>
            <a:off x="381000" y="4724400"/>
            <a:ext cx="8153400" cy="1219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A component has to be declared in either a package or in the declaration part of the architecture prior to its instantiation.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02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02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0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2" grpId="0" autoUpdateAnimBg="0"/>
      <p:bldP spid="350213" grpId="0" autoUpdateAnimBg="0"/>
      <p:bldP spid="350214"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2"/>
          <p:cNvSpPr>
            <a:spLocks noGrp="1" noChangeArrowheads="1"/>
          </p:cNvSpPr>
          <p:nvPr>
            <p:ph type="body" idx="1"/>
          </p:nvPr>
        </p:nvSpPr>
        <p:spPr>
          <a:xfrm>
            <a:off x="381000" y="1143000"/>
            <a:ext cx="8153400" cy="2362200"/>
          </a:xfrm>
          <a:solidFill>
            <a:schemeClr val="bg1"/>
          </a:solidFill>
          <a:ln w="12700">
            <a:solidFill>
              <a:schemeClr val="tx1"/>
            </a:solidFill>
          </a:ln>
        </p:spPr>
        <p:txBody>
          <a:bodyPr lIns="90488" tIns="44450" rIns="90488" bIns="44450"/>
          <a:lstStyle/>
          <a:p>
            <a:r>
              <a:rPr lang="en-US" sz="2400"/>
              <a:t>Syntax(Declaration)</a:t>
            </a:r>
            <a:endParaRPr lang="en-US" sz="2400" b="1">
              <a:latin typeface="Courier New" pitchFamily="49" charset="0"/>
            </a:endParaRPr>
          </a:p>
          <a:p>
            <a:pPr>
              <a:buFontTx/>
              <a:buNone/>
            </a:pPr>
            <a:r>
              <a:rPr lang="en-US" sz="2400" b="1">
                <a:latin typeface="Courier New" pitchFamily="49" charset="0"/>
              </a:rPr>
              <a:t>	</a:t>
            </a:r>
            <a:r>
              <a:rPr lang="en-US" sz="2400" b="1">
                <a:solidFill>
                  <a:srgbClr val="E20A2E"/>
                </a:solidFill>
                <a:latin typeface="Courier New" pitchFamily="49" charset="0"/>
              </a:rPr>
              <a:t>component</a:t>
            </a:r>
            <a:r>
              <a:rPr lang="en-US" sz="2400" b="1">
                <a:latin typeface="Courier New" pitchFamily="49" charset="0"/>
              </a:rPr>
              <a:t> </a:t>
            </a:r>
            <a:r>
              <a:rPr lang="en-US" sz="2400" b="1" i="1">
                <a:latin typeface="Courier New" pitchFamily="49" charset="0"/>
              </a:rPr>
              <a:t>component_name </a:t>
            </a:r>
            <a:endParaRPr lang="en-US" sz="2400" b="1">
              <a:latin typeface="Courier New" pitchFamily="49" charset="0"/>
            </a:endParaRPr>
          </a:p>
          <a:p>
            <a:pPr>
              <a:buFontTx/>
              <a:buNone/>
            </a:pPr>
            <a:r>
              <a:rPr lang="en-US" sz="2400" b="1">
                <a:latin typeface="Courier New" pitchFamily="49" charset="0"/>
              </a:rPr>
              <a:t>    [</a:t>
            </a:r>
            <a:r>
              <a:rPr lang="en-US" sz="2400" b="1" i="1">
                <a:latin typeface="Courier New" pitchFamily="49" charset="0"/>
              </a:rPr>
              <a:t>generic list</a:t>
            </a:r>
            <a:r>
              <a:rPr lang="en-US" sz="2400" b="1">
                <a:latin typeface="Courier New" pitchFamily="49" charset="0"/>
              </a:rPr>
              <a:t>]</a:t>
            </a:r>
          </a:p>
          <a:p>
            <a:pPr>
              <a:buFontTx/>
              <a:buNone/>
            </a:pPr>
            <a:r>
              <a:rPr lang="en-US" sz="2400" b="1">
                <a:latin typeface="Courier New" pitchFamily="49" charset="0"/>
              </a:rPr>
              <a:t>    [</a:t>
            </a:r>
            <a:r>
              <a:rPr lang="en-US" sz="2400" b="1" i="1">
                <a:latin typeface="Courier New" pitchFamily="49" charset="0"/>
              </a:rPr>
              <a:t>port list]</a:t>
            </a:r>
            <a:endParaRPr lang="en-US" sz="2400" b="1">
              <a:latin typeface="Courier New" pitchFamily="49" charset="0"/>
            </a:endParaRPr>
          </a:p>
          <a:p>
            <a:pPr>
              <a:buFontTx/>
              <a:buNone/>
            </a:pPr>
            <a:r>
              <a:rPr lang="en-US" sz="2400" b="1">
                <a:latin typeface="Courier New" pitchFamily="49" charset="0"/>
              </a:rPr>
              <a:t>  </a:t>
            </a:r>
            <a:r>
              <a:rPr lang="en-US" sz="2400" b="1">
                <a:solidFill>
                  <a:srgbClr val="E20A2E"/>
                </a:solidFill>
                <a:latin typeface="Courier New" pitchFamily="49" charset="0"/>
              </a:rPr>
              <a:t>end</a:t>
            </a:r>
            <a:r>
              <a:rPr lang="en-US" sz="2400" b="1">
                <a:solidFill>
                  <a:srgbClr val="790015"/>
                </a:solidFill>
                <a:latin typeface="Courier New" pitchFamily="49" charset="0"/>
              </a:rPr>
              <a:t> </a:t>
            </a:r>
            <a:r>
              <a:rPr lang="en-US" sz="2400" b="1">
                <a:solidFill>
                  <a:srgbClr val="E20A2E"/>
                </a:solidFill>
                <a:latin typeface="Courier New" pitchFamily="49" charset="0"/>
              </a:rPr>
              <a:t>component</a:t>
            </a:r>
            <a:r>
              <a:rPr lang="en-US" sz="2400" b="1">
                <a:latin typeface="Courier New" pitchFamily="49" charset="0"/>
              </a:rPr>
              <a:t>; </a:t>
            </a:r>
          </a:p>
        </p:txBody>
      </p:sp>
      <p:sp>
        <p:nvSpPr>
          <p:cNvPr id="351235" name="Rectangle 3"/>
          <p:cNvSpPr>
            <a:spLocks noGrp="1" noChangeArrowheads="1"/>
          </p:cNvSpPr>
          <p:nvPr>
            <p:ph type="title"/>
          </p:nvPr>
        </p:nvSpPr>
        <p:spPr>
          <a:noFill/>
          <a:ln/>
        </p:spPr>
        <p:txBody>
          <a:bodyPr/>
          <a:lstStyle/>
          <a:p>
            <a:r>
              <a:rPr lang="en-US"/>
              <a:t>Component Declaration and Instantiation</a:t>
            </a:r>
          </a:p>
        </p:txBody>
      </p:sp>
      <p:sp>
        <p:nvSpPr>
          <p:cNvPr id="351236" name="Rectangle 4"/>
          <p:cNvSpPr>
            <a:spLocks noChangeArrowheads="1"/>
          </p:cNvSpPr>
          <p:nvPr/>
        </p:nvSpPr>
        <p:spPr bwMode="auto">
          <a:xfrm>
            <a:off x="381000" y="3810000"/>
            <a:ext cx="8153400" cy="1905000"/>
          </a:xfrm>
          <a:prstGeom prst="rect">
            <a:avLst/>
          </a:prstGeom>
          <a:solidFill>
            <a:schemeClr val="bg1"/>
          </a:solidFill>
          <a:ln w="12700">
            <a:solidFill>
              <a:schemeClr val="tx1"/>
            </a:solid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Syntax(Instantiation)</a:t>
            </a:r>
          </a:p>
          <a:p>
            <a:pPr marL="342900" indent="-342900">
              <a:spcBef>
                <a:spcPct val="20000"/>
              </a:spcBef>
              <a:buClr>
                <a:schemeClr val="tx1"/>
              </a:buClr>
            </a:pPr>
            <a:r>
              <a:rPr lang="en-US" b="1">
                <a:latin typeface="Courier New" pitchFamily="49" charset="0"/>
              </a:rPr>
              <a:t>	</a:t>
            </a:r>
            <a:r>
              <a:rPr lang="en-US" b="1" i="1">
                <a:latin typeface="Courier New" pitchFamily="49" charset="0"/>
              </a:rPr>
              <a:t>label</a:t>
            </a:r>
            <a:r>
              <a:rPr lang="en-US" b="1">
                <a:latin typeface="Courier New" pitchFamily="49" charset="0"/>
              </a:rPr>
              <a:t>:</a:t>
            </a:r>
            <a:r>
              <a:rPr lang="en-US" b="1" i="1">
                <a:latin typeface="Courier New" pitchFamily="49" charset="0"/>
              </a:rPr>
              <a:t>component_name </a:t>
            </a:r>
            <a:endParaRPr lang="en-US" b="1">
              <a:latin typeface="Courier New" pitchFamily="49" charset="0"/>
            </a:endParaRPr>
          </a:p>
          <a:p>
            <a:pPr marL="342900" indent="-342900">
              <a:spcBef>
                <a:spcPct val="20000"/>
              </a:spcBef>
              <a:buClr>
                <a:schemeClr val="tx1"/>
              </a:buClr>
            </a:pPr>
            <a:r>
              <a:rPr lang="en-US" b="1">
                <a:latin typeface="Courier New" pitchFamily="49" charset="0"/>
              </a:rPr>
              <a:t>	[</a:t>
            </a:r>
            <a:r>
              <a:rPr lang="en-US" b="1">
                <a:solidFill>
                  <a:srgbClr val="E20A2E"/>
                </a:solidFill>
                <a:latin typeface="Courier New" pitchFamily="49" charset="0"/>
              </a:rPr>
              <a:t>generic map</a:t>
            </a:r>
            <a:r>
              <a:rPr lang="en-US" b="1">
                <a:latin typeface="Courier New" pitchFamily="49" charset="0"/>
              </a:rPr>
              <a:t>] </a:t>
            </a:r>
          </a:p>
          <a:p>
            <a:pPr marL="342900" indent="-342900">
              <a:spcBef>
                <a:spcPct val="20000"/>
              </a:spcBef>
              <a:buClr>
                <a:schemeClr val="tx1"/>
              </a:buClr>
            </a:pPr>
            <a:r>
              <a:rPr lang="en-US" b="1">
                <a:latin typeface="Courier New" pitchFamily="49" charset="0"/>
              </a:rPr>
              <a:t>	</a:t>
            </a:r>
            <a:r>
              <a:rPr lang="en-US" b="1">
                <a:solidFill>
                  <a:srgbClr val="E20A2E"/>
                </a:solidFill>
                <a:latin typeface="Courier New" pitchFamily="49" charset="0"/>
              </a:rPr>
              <a:t>port map</a:t>
            </a:r>
            <a:r>
              <a:rPr lang="en-US" b="1">
                <a:latin typeface="Courier New" pitchFamily="49" charset="0"/>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ChangeArrowheads="1"/>
          </p:cNvSpPr>
          <p:nvPr/>
        </p:nvSpPr>
        <p:spPr bwMode="auto">
          <a:xfrm>
            <a:off x="228600" y="762000"/>
            <a:ext cx="6477000" cy="54864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000" b="1">
                <a:solidFill>
                  <a:srgbClr val="E20A2E"/>
                </a:solidFill>
                <a:latin typeface="Courier New" pitchFamily="49" charset="0"/>
              </a:rPr>
              <a:t>entity</a:t>
            </a:r>
            <a:r>
              <a:rPr lang="en-US" sz="2000" b="1">
                <a:solidFill>
                  <a:srgbClr val="790015"/>
                </a:solidFill>
                <a:latin typeface="Courier New" pitchFamily="49" charset="0"/>
              </a:rPr>
              <a:t> my_and </a:t>
            </a:r>
            <a:r>
              <a:rPr lang="en-US" sz="2000" b="1">
                <a:solidFill>
                  <a:srgbClr val="E20A2E"/>
                </a:solidFill>
                <a:latin typeface="Courier New" pitchFamily="49" charset="0"/>
              </a:rPr>
              <a:t>is</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port</a:t>
            </a:r>
            <a:r>
              <a:rPr lang="en-US" sz="2000" b="1">
                <a:solidFill>
                  <a:srgbClr val="790015"/>
                </a:solidFill>
                <a:latin typeface="Courier New" pitchFamily="49" charset="0"/>
              </a:rPr>
              <a:t>( a : </a:t>
            </a:r>
            <a:r>
              <a:rPr lang="en-US" sz="2000" b="1">
                <a:solidFill>
                  <a:srgbClr val="E20A2E"/>
                </a:solidFill>
                <a:latin typeface="Courier New" pitchFamily="49" charset="0"/>
              </a:rPr>
              <a:t>in</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b : </a:t>
            </a:r>
            <a:r>
              <a:rPr lang="en-US" sz="2000" b="1">
                <a:solidFill>
                  <a:srgbClr val="E20A2E"/>
                </a:solidFill>
                <a:latin typeface="Courier New" pitchFamily="49" charset="0"/>
              </a:rPr>
              <a:t>in</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c : </a:t>
            </a:r>
            <a:r>
              <a:rPr lang="en-US" sz="2000" b="1">
                <a:solidFill>
                  <a:srgbClr val="E20A2E"/>
                </a:solidFill>
                <a:latin typeface="Courier New" pitchFamily="49" charset="0"/>
              </a:rPr>
              <a:t>out</a:t>
            </a:r>
            <a:r>
              <a:rPr lang="en-US" sz="2000" b="1">
                <a:solidFill>
                  <a:srgbClr val="790015"/>
                </a:solidFill>
                <a:latin typeface="Courier New" pitchFamily="49" charset="0"/>
              </a:rPr>
              <a:t> std_logic);</a:t>
            </a:r>
          </a:p>
          <a:p>
            <a:pPr eaLnBrk="0" hangingPunct="0"/>
            <a:r>
              <a:rPr lang="en-US" sz="2000" b="1">
                <a:solidFill>
                  <a:srgbClr val="E20A2E"/>
                </a:solidFill>
                <a:latin typeface="Courier New" pitchFamily="49" charset="0"/>
              </a:rPr>
              <a:t>end</a:t>
            </a:r>
            <a:r>
              <a:rPr lang="en-US" sz="2000" b="1">
                <a:solidFill>
                  <a:srgbClr val="790015"/>
                </a:solidFill>
                <a:latin typeface="Courier New" pitchFamily="49" charset="0"/>
              </a:rPr>
              <a:t> my_and;</a:t>
            </a:r>
          </a:p>
          <a:p>
            <a:pPr eaLnBrk="0" hangingPunct="0"/>
            <a:endParaRPr lang="en-US" sz="2000" b="1">
              <a:solidFill>
                <a:srgbClr val="790015"/>
              </a:solidFill>
              <a:latin typeface="Courier New" pitchFamily="49" charset="0"/>
            </a:endParaRPr>
          </a:p>
          <a:p>
            <a:pPr eaLnBrk="0" hangingPunct="0"/>
            <a:r>
              <a:rPr lang="en-US" sz="2000" b="1">
                <a:solidFill>
                  <a:srgbClr val="E20A2E"/>
                </a:solidFill>
                <a:latin typeface="Courier New" pitchFamily="49" charset="0"/>
              </a:rPr>
              <a:t>architecture</a:t>
            </a:r>
            <a:r>
              <a:rPr lang="en-US" sz="2000" b="1">
                <a:solidFill>
                  <a:srgbClr val="790015"/>
                </a:solidFill>
                <a:latin typeface="Courier New" pitchFamily="49" charset="0"/>
              </a:rPr>
              <a:t> my_and_A </a:t>
            </a:r>
            <a:r>
              <a:rPr lang="en-US" sz="2000" b="1">
                <a:solidFill>
                  <a:srgbClr val="E20A2E"/>
                </a:solidFill>
                <a:latin typeface="Courier New" pitchFamily="49" charset="0"/>
              </a:rPr>
              <a:t>of </a:t>
            </a:r>
            <a:r>
              <a:rPr lang="en-US" sz="2000" b="1">
                <a:solidFill>
                  <a:srgbClr val="790015"/>
                </a:solidFill>
                <a:latin typeface="Courier New" pitchFamily="49" charset="0"/>
              </a:rPr>
              <a:t>my_and </a:t>
            </a:r>
            <a:r>
              <a:rPr lang="en-US" sz="2000" b="1">
                <a:solidFill>
                  <a:srgbClr val="E20A2E"/>
                </a:solidFill>
                <a:latin typeface="Courier New" pitchFamily="49" charset="0"/>
              </a:rPr>
              <a:t>is</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component </a:t>
            </a:r>
            <a:r>
              <a:rPr lang="en-US" sz="2000" b="1">
                <a:solidFill>
                  <a:srgbClr val="790015"/>
                </a:solidFill>
                <a:latin typeface="Courier New" pitchFamily="49" charset="0"/>
              </a:rPr>
              <a:t>and2</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generic </a:t>
            </a:r>
            <a:r>
              <a:rPr lang="en-US" sz="2000" b="1">
                <a:solidFill>
                  <a:srgbClr val="790015"/>
                </a:solidFill>
                <a:latin typeface="Courier New" pitchFamily="49" charset="0"/>
              </a:rPr>
              <a:t>(tpd: time := 2 ns);</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port</a:t>
            </a:r>
            <a:r>
              <a:rPr lang="en-US" sz="2000" b="1">
                <a:solidFill>
                  <a:srgbClr val="790015"/>
                </a:solidFill>
                <a:latin typeface="Courier New" pitchFamily="49" charset="0"/>
              </a:rPr>
              <a:t> (x : </a:t>
            </a:r>
            <a:r>
              <a:rPr lang="en-US" sz="2000" b="1">
                <a:solidFill>
                  <a:srgbClr val="E20A2E"/>
                </a:solidFill>
                <a:latin typeface="Courier New" pitchFamily="49" charset="0"/>
              </a:rPr>
              <a:t>in</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y : </a:t>
            </a:r>
            <a:r>
              <a:rPr lang="en-US" sz="2000" b="1">
                <a:solidFill>
                  <a:srgbClr val="E20A2E"/>
                </a:solidFill>
                <a:latin typeface="Courier New" pitchFamily="49" charset="0"/>
              </a:rPr>
              <a:t>in</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z : </a:t>
            </a:r>
            <a:r>
              <a:rPr lang="en-US" sz="2000" b="1">
                <a:solidFill>
                  <a:srgbClr val="E20A2E"/>
                </a:solidFill>
                <a:latin typeface="Courier New" pitchFamily="49" charset="0"/>
              </a:rPr>
              <a:t>out</a:t>
            </a:r>
            <a:r>
              <a:rPr lang="en-US" sz="2000" b="1">
                <a:solidFill>
                  <a:srgbClr val="790015"/>
                </a:solidFill>
                <a:latin typeface="Courier New" pitchFamily="49" charset="0"/>
              </a:rPr>
              <a:t> std_logic);</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end component</a:t>
            </a:r>
            <a:r>
              <a:rPr lang="en-US" sz="2000" b="1">
                <a:solidFill>
                  <a:srgbClr val="790015"/>
                </a:solidFill>
                <a:latin typeface="Courier New" pitchFamily="49" charset="0"/>
              </a:rPr>
              <a:t>;</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signal </a:t>
            </a:r>
            <a:r>
              <a:rPr lang="en-US" sz="2000" b="1">
                <a:solidFill>
                  <a:srgbClr val="790015"/>
                </a:solidFill>
                <a:latin typeface="Courier New" pitchFamily="49" charset="0"/>
              </a:rPr>
              <a:t>temp : std_logic; </a:t>
            </a:r>
          </a:p>
          <a:p>
            <a:pPr eaLnBrk="0" hangingPunct="0"/>
            <a:r>
              <a:rPr lang="en-US" sz="2000" b="1">
                <a:solidFill>
                  <a:srgbClr val="E20A2E"/>
                </a:solidFill>
                <a:latin typeface="Courier New" pitchFamily="49" charset="0"/>
              </a:rPr>
              <a:t>begin</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c &lt;= temp;</a:t>
            </a:r>
          </a:p>
          <a:p>
            <a:pPr eaLnBrk="0" hangingPunct="0"/>
            <a:r>
              <a:rPr lang="en-US" sz="2000" b="1">
                <a:solidFill>
                  <a:srgbClr val="790015"/>
                </a:solidFill>
                <a:latin typeface="Courier New" pitchFamily="49" charset="0"/>
              </a:rPr>
              <a:t>  -- component instantiation here</a:t>
            </a:r>
          </a:p>
          <a:p>
            <a:pPr eaLnBrk="0" hangingPunct="0"/>
            <a:r>
              <a:rPr lang="en-US" sz="2000" b="1">
                <a:solidFill>
                  <a:srgbClr val="E20A2E"/>
                </a:solidFill>
                <a:latin typeface="Courier New" pitchFamily="49" charset="0"/>
              </a:rPr>
              <a:t>end</a:t>
            </a:r>
            <a:r>
              <a:rPr lang="en-US" sz="2000" b="1">
                <a:solidFill>
                  <a:srgbClr val="790015"/>
                </a:solidFill>
                <a:latin typeface="Courier New" pitchFamily="49" charset="0"/>
              </a:rPr>
              <a:t> my_and_A;              </a:t>
            </a:r>
            <a:r>
              <a:rPr lang="en-US" sz="2000" b="1">
                <a:latin typeface="Courier New" pitchFamily="49" charset="0"/>
              </a:rPr>
              <a:t>	</a:t>
            </a:r>
          </a:p>
        </p:txBody>
      </p:sp>
      <p:grpSp>
        <p:nvGrpSpPr>
          <p:cNvPr id="2" name="Group 3"/>
          <p:cNvGrpSpPr>
            <a:grpSpLocks/>
          </p:cNvGrpSpPr>
          <p:nvPr/>
        </p:nvGrpSpPr>
        <p:grpSpPr bwMode="auto">
          <a:xfrm>
            <a:off x="4724400" y="873125"/>
            <a:ext cx="4419600" cy="4752975"/>
            <a:chOff x="2784" y="576"/>
            <a:chExt cx="2784" cy="2994"/>
          </a:xfrm>
        </p:grpSpPr>
        <p:sp>
          <p:nvSpPr>
            <p:cNvPr id="352260" name="Text Box 4"/>
            <p:cNvSpPr txBox="1">
              <a:spLocks noChangeArrowheads="1"/>
            </p:cNvSpPr>
            <p:nvPr/>
          </p:nvSpPr>
          <p:spPr bwMode="auto">
            <a:xfrm>
              <a:off x="2784" y="576"/>
              <a:ext cx="2784" cy="1026"/>
            </a:xfrm>
            <a:prstGeom prst="rect">
              <a:avLst/>
            </a:prstGeom>
            <a:solidFill>
              <a:schemeClr val="bg1"/>
            </a:solidFill>
            <a:ln w="12700">
              <a:solidFill>
                <a:schemeClr val="tx1"/>
              </a:solidFill>
              <a:miter lim="800000"/>
              <a:headEnd/>
              <a:tailEnd/>
            </a:ln>
            <a:effectLst/>
          </p:spPr>
          <p:txBody>
            <a:bodyPr>
              <a:spAutoFit/>
            </a:bodyPr>
            <a:lstStyle/>
            <a:p>
              <a:pPr eaLnBrk="0" hangingPunct="0"/>
              <a:r>
                <a:rPr lang="en-US" sz="2000" b="1">
                  <a:solidFill>
                    <a:srgbClr val="0C5BB2"/>
                  </a:solidFill>
                  <a:latin typeface="Courier New" pitchFamily="49" charset="0"/>
                </a:rPr>
                <a:t>U1</a:t>
              </a:r>
              <a:r>
                <a:rPr lang="en-US" sz="2000" b="1">
                  <a:latin typeface="Courier New" pitchFamily="49" charset="0"/>
                </a:rPr>
                <a:t>: my_and</a:t>
              </a:r>
            </a:p>
            <a:p>
              <a:pPr eaLnBrk="0" hangingPunct="0"/>
              <a:r>
                <a:rPr lang="en-US" sz="2000" b="1">
                  <a:latin typeface="Courier New" pitchFamily="49" charset="0"/>
                </a:rPr>
                <a:t>  </a:t>
              </a:r>
              <a:r>
                <a:rPr lang="en-US" sz="2000" b="1">
                  <a:solidFill>
                    <a:srgbClr val="FF3300"/>
                  </a:solidFill>
                  <a:latin typeface="Courier New" pitchFamily="49" charset="0"/>
                </a:rPr>
                <a:t>generic map</a:t>
              </a:r>
              <a:r>
                <a:rPr lang="en-US" sz="2000" b="1">
                  <a:latin typeface="Courier New" pitchFamily="49" charset="0"/>
                </a:rPr>
                <a:t> (tpd =&gt; </a:t>
              </a:r>
              <a:r>
                <a:rPr lang="en-US" sz="2000" b="1">
                  <a:solidFill>
                    <a:srgbClr val="0C5BB2"/>
                  </a:solidFill>
                  <a:latin typeface="Courier New" pitchFamily="49" charset="0"/>
                </a:rPr>
                <a:t>5 ns</a:t>
              </a:r>
              <a:r>
                <a:rPr lang="en-US" sz="2000" b="1">
                  <a:latin typeface="Courier New" pitchFamily="49" charset="0"/>
                </a:rPr>
                <a:t>)</a:t>
              </a:r>
            </a:p>
            <a:p>
              <a:pPr eaLnBrk="0" hangingPunct="0"/>
              <a:r>
                <a:rPr lang="en-US" sz="2000" b="1">
                  <a:latin typeface="Courier New" pitchFamily="49" charset="0"/>
                </a:rPr>
                <a:t>  </a:t>
              </a:r>
              <a:r>
                <a:rPr lang="en-US" sz="2000" b="1">
                  <a:solidFill>
                    <a:srgbClr val="FF3300"/>
                  </a:solidFill>
                  <a:latin typeface="Courier New" pitchFamily="49" charset="0"/>
                </a:rPr>
                <a:t>port map</a:t>
              </a:r>
              <a:r>
                <a:rPr lang="en-US" sz="2000" b="1">
                  <a:latin typeface="Courier New" pitchFamily="49" charset="0"/>
                </a:rPr>
                <a:t> (x =&gt; a,</a:t>
              </a:r>
            </a:p>
            <a:p>
              <a:pPr eaLnBrk="0" hangingPunct="0"/>
              <a:r>
                <a:rPr lang="en-US" sz="2000" b="1">
                  <a:latin typeface="Courier New" pitchFamily="49" charset="0"/>
                </a:rPr>
                <a:t>            y =&gt; b,</a:t>
              </a:r>
            </a:p>
            <a:p>
              <a:pPr eaLnBrk="0" hangingPunct="0"/>
              <a:r>
                <a:rPr lang="en-US" sz="2000" b="1">
                  <a:latin typeface="Courier New" pitchFamily="49" charset="0"/>
                </a:rPr>
                <a:t>            z =&gt; temp);</a:t>
              </a:r>
            </a:p>
          </p:txBody>
        </p:sp>
        <p:sp>
          <p:nvSpPr>
            <p:cNvPr id="352261" name="Text Box 5"/>
            <p:cNvSpPr txBox="1">
              <a:spLocks noChangeArrowheads="1"/>
            </p:cNvSpPr>
            <p:nvPr/>
          </p:nvSpPr>
          <p:spPr bwMode="auto">
            <a:xfrm>
              <a:off x="2832" y="2544"/>
              <a:ext cx="2736" cy="1026"/>
            </a:xfrm>
            <a:prstGeom prst="rect">
              <a:avLst/>
            </a:prstGeom>
            <a:solidFill>
              <a:schemeClr val="bg1"/>
            </a:solidFill>
            <a:ln w="12700">
              <a:solidFill>
                <a:schemeClr val="tx1"/>
              </a:solidFill>
              <a:miter lim="800000"/>
              <a:headEnd/>
              <a:tailEnd/>
            </a:ln>
            <a:effectLst/>
          </p:spPr>
          <p:txBody>
            <a:bodyPr>
              <a:spAutoFit/>
            </a:bodyPr>
            <a:lstStyle/>
            <a:p>
              <a:pPr eaLnBrk="0" hangingPunct="0"/>
              <a:r>
                <a:rPr lang="en-US" sz="2000" b="1">
                  <a:solidFill>
                    <a:srgbClr val="0C5BB2"/>
                  </a:solidFill>
                  <a:latin typeface="Courier New" pitchFamily="49" charset="0"/>
                </a:rPr>
                <a:t>U2</a:t>
              </a:r>
              <a:r>
                <a:rPr lang="en-US" sz="2000" b="1">
                  <a:latin typeface="Courier New" pitchFamily="49" charset="0"/>
                </a:rPr>
                <a:t>: my_and</a:t>
              </a:r>
            </a:p>
            <a:p>
              <a:pPr eaLnBrk="0" hangingPunct="0"/>
              <a:r>
                <a:rPr lang="en-US" sz="2000" b="1">
                  <a:latin typeface="Courier New" pitchFamily="49" charset="0"/>
                </a:rPr>
                <a:t>  </a:t>
              </a:r>
              <a:r>
                <a:rPr lang="en-US" sz="2000" b="1">
                  <a:solidFill>
                    <a:srgbClr val="FF3300"/>
                  </a:solidFill>
                  <a:latin typeface="Courier New" pitchFamily="49" charset="0"/>
                </a:rPr>
                <a:t>generic map</a:t>
              </a:r>
              <a:r>
                <a:rPr lang="en-US" sz="2000" b="1">
                  <a:latin typeface="Courier New" pitchFamily="49" charset="0"/>
                </a:rPr>
                <a:t> (tpd =&gt; </a:t>
              </a:r>
              <a:r>
                <a:rPr lang="en-US" sz="2000" b="1">
                  <a:solidFill>
                    <a:srgbClr val="0C5BB2"/>
                  </a:solidFill>
                  <a:latin typeface="Courier New" pitchFamily="49" charset="0"/>
                </a:rPr>
                <a:t>2 ns</a:t>
              </a:r>
              <a:r>
                <a:rPr lang="en-US" sz="2000" b="1">
                  <a:latin typeface="Courier New" pitchFamily="49" charset="0"/>
                </a:rPr>
                <a:t>)</a:t>
              </a:r>
            </a:p>
            <a:p>
              <a:pPr eaLnBrk="0" hangingPunct="0"/>
              <a:r>
                <a:rPr lang="en-US" sz="2000" b="1">
                  <a:latin typeface="Courier New" pitchFamily="49" charset="0"/>
                </a:rPr>
                <a:t>  </a:t>
              </a:r>
              <a:r>
                <a:rPr lang="en-US" sz="2000" b="1">
                  <a:solidFill>
                    <a:srgbClr val="FF3300"/>
                  </a:solidFill>
                  <a:latin typeface="Courier New" pitchFamily="49" charset="0"/>
                </a:rPr>
                <a:t>port map</a:t>
              </a:r>
              <a:r>
                <a:rPr lang="en-US" sz="2000" b="1">
                  <a:latin typeface="Courier New" pitchFamily="49" charset="0"/>
                </a:rPr>
                <a:t> (x =&gt; a,</a:t>
              </a:r>
            </a:p>
            <a:p>
              <a:pPr eaLnBrk="0" hangingPunct="0"/>
              <a:r>
                <a:rPr lang="en-US" sz="2000" b="1">
                  <a:latin typeface="Courier New" pitchFamily="49" charset="0"/>
                </a:rPr>
                <a:t>            y =&gt; b,</a:t>
              </a:r>
            </a:p>
            <a:p>
              <a:pPr eaLnBrk="0" hangingPunct="0"/>
              <a:r>
                <a:rPr lang="en-US" sz="2000" b="1">
                  <a:latin typeface="Courier New" pitchFamily="49" charset="0"/>
                </a:rPr>
                <a:t>            z =&gt; temp);</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381000" y="457200"/>
            <a:ext cx="7772400" cy="1143000"/>
          </a:xfrm>
        </p:spPr>
        <p:txBody>
          <a:bodyPr>
            <a:normAutofit/>
          </a:bodyPr>
          <a:lstStyle/>
          <a:p>
            <a:r>
              <a:rPr lang="en-US" sz="3600" dirty="0">
                <a:solidFill>
                  <a:srgbClr val="000099"/>
                </a:solidFill>
              </a:rPr>
              <a:t>Features of HDLs</a:t>
            </a:r>
            <a:endParaRPr lang="en-US" sz="3600" b="0" dirty="0">
              <a:solidFill>
                <a:srgbClr val="000099"/>
              </a:solidFill>
            </a:endParaRPr>
          </a:p>
        </p:txBody>
      </p:sp>
      <p:sp>
        <p:nvSpPr>
          <p:cNvPr id="316419" name="Rectangle 3"/>
          <p:cNvSpPr>
            <a:spLocks noGrp="1" noChangeArrowheads="1"/>
          </p:cNvSpPr>
          <p:nvPr>
            <p:ph type="body" idx="1"/>
          </p:nvPr>
        </p:nvSpPr>
        <p:spPr>
          <a:xfrm>
            <a:off x="381000" y="1524000"/>
            <a:ext cx="7772400" cy="4114800"/>
          </a:xfrm>
        </p:spPr>
        <p:txBody>
          <a:bodyPr>
            <a:normAutofit/>
          </a:bodyPr>
          <a:lstStyle/>
          <a:p>
            <a:r>
              <a:rPr lang="en-US" dirty="0"/>
              <a:t>Concurrent Descriptions</a:t>
            </a:r>
          </a:p>
          <a:p>
            <a:r>
              <a:rPr lang="en-US" dirty="0"/>
              <a:t>Synchronizing mechanisms between concurrent flows </a:t>
            </a:r>
          </a:p>
          <a:p>
            <a:r>
              <a:rPr lang="en-US" dirty="0"/>
              <a:t>Event Scheduling</a:t>
            </a:r>
          </a:p>
          <a:p>
            <a:r>
              <a:rPr lang="en-US" dirty="0"/>
              <a:t>Special object types and data types </a:t>
            </a:r>
          </a:p>
          <a:p>
            <a:r>
              <a:rPr lang="en-US" dirty="0"/>
              <a:t>Hierarchy</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Text Box 2"/>
          <p:cNvSpPr txBox="1">
            <a:spLocks noChangeArrowheads="1"/>
          </p:cNvSpPr>
          <p:nvPr/>
        </p:nvSpPr>
        <p:spPr bwMode="auto">
          <a:xfrm>
            <a:off x="304800" y="609600"/>
            <a:ext cx="5410200" cy="5651500"/>
          </a:xfrm>
          <a:prstGeom prst="rect">
            <a:avLst/>
          </a:prstGeom>
          <a:solidFill>
            <a:schemeClr val="bg1"/>
          </a:solidFill>
          <a:ln w="12700">
            <a:solidFill>
              <a:schemeClr val="tx1"/>
            </a:solidFill>
            <a:miter lim="800000"/>
            <a:headEnd/>
            <a:tailEnd/>
          </a:ln>
          <a:effectLst/>
        </p:spPr>
        <p:txBody>
          <a:bodyPr>
            <a:spAutoFit/>
          </a:bodyPr>
          <a:lstStyle/>
          <a:p>
            <a:pPr eaLnBrk="0" hangingPunct="0"/>
            <a:r>
              <a:rPr lang="en-US" sz="2000" b="1">
                <a:solidFill>
                  <a:srgbClr val="790015"/>
                </a:solidFill>
                <a:latin typeface="Courier New" pitchFamily="49" charset="0"/>
              </a:rPr>
              <a:t>architecture</a:t>
            </a:r>
            <a:r>
              <a:rPr lang="en-US" sz="2000" b="1">
                <a:latin typeface="Courier New" pitchFamily="49" charset="0"/>
              </a:rPr>
              <a:t> exor_A of exor is</a:t>
            </a:r>
          </a:p>
          <a:p>
            <a:pPr eaLnBrk="0" hangingPunct="0"/>
            <a:r>
              <a:rPr lang="en-US" sz="2000" b="1">
                <a:latin typeface="Courier New" pitchFamily="49" charset="0"/>
              </a:rPr>
              <a:t>  </a:t>
            </a:r>
            <a:r>
              <a:rPr lang="en-US" sz="2000" b="1">
                <a:solidFill>
                  <a:srgbClr val="790015"/>
                </a:solidFill>
                <a:latin typeface="Courier New" pitchFamily="49" charset="0"/>
              </a:rPr>
              <a:t>component</a:t>
            </a:r>
            <a:r>
              <a:rPr lang="en-US" sz="2000" b="1">
                <a:latin typeface="Courier New" pitchFamily="49" charset="0"/>
              </a:rPr>
              <a:t> my_or </a:t>
            </a:r>
          </a:p>
          <a:p>
            <a:pPr eaLnBrk="0" hangingPunct="0"/>
            <a:r>
              <a:rPr lang="en-US" sz="2000" b="1">
                <a:latin typeface="Courier New" pitchFamily="49" charset="0"/>
              </a:rPr>
              <a:t>    port     (a  : in   std_logic;</a:t>
            </a:r>
          </a:p>
          <a:p>
            <a:pPr eaLnBrk="0" hangingPunct="0"/>
            <a:r>
              <a:rPr lang="en-US" sz="2000" b="1">
                <a:latin typeface="Courier New" pitchFamily="49" charset="0"/>
              </a:rPr>
              <a:t>              b  : in   std_logic;</a:t>
            </a:r>
          </a:p>
          <a:p>
            <a:pPr eaLnBrk="0" hangingPunct="0"/>
            <a:r>
              <a:rPr lang="en-US" sz="2000" b="1">
                <a:latin typeface="Courier New" pitchFamily="49" charset="0"/>
              </a:rPr>
              <a:t>              y  : out  std_logic</a:t>
            </a:r>
          </a:p>
          <a:p>
            <a:pPr eaLnBrk="0" hangingPunct="0"/>
            <a:r>
              <a:rPr lang="en-US" sz="2000" b="1">
                <a:latin typeface="Courier New" pitchFamily="49" charset="0"/>
              </a:rPr>
              <a:t>              );</a:t>
            </a:r>
          </a:p>
          <a:p>
            <a:pPr eaLnBrk="0" hangingPunct="0"/>
            <a:r>
              <a:rPr lang="en-US" sz="2000" b="1">
                <a:latin typeface="Courier New" pitchFamily="49" charset="0"/>
              </a:rPr>
              <a:t>  end </a:t>
            </a:r>
            <a:r>
              <a:rPr lang="en-US" sz="2000" b="1">
                <a:solidFill>
                  <a:srgbClr val="790015"/>
                </a:solidFill>
                <a:latin typeface="Courier New" pitchFamily="49" charset="0"/>
              </a:rPr>
              <a:t>component</a:t>
            </a:r>
            <a:r>
              <a:rPr lang="en-US" sz="2000" b="1">
                <a:latin typeface="Courier New" pitchFamily="49" charset="0"/>
              </a:rPr>
              <a:t>;</a:t>
            </a:r>
          </a:p>
          <a:p>
            <a:pPr eaLnBrk="0" hangingPunct="0"/>
            <a:r>
              <a:rPr lang="en-US" sz="2000" b="1">
                <a:latin typeface="Courier New" pitchFamily="49" charset="0"/>
              </a:rPr>
              <a:t>  </a:t>
            </a:r>
            <a:r>
              <a:rPr lang="en-US" sz="2000" b="1">
                <a:solidFill>
                  <a:srgbClr val="790015"/>
                </a:solidFill>
                <a:latin typeface="Courier New" pitchFamily="49" charset="0"/>
              </a:rPr>
              <a:t>component</a:t>
            </a:r>
            <a:r>
              <a:rPr lang="en-US" sz="2000" b="1">
                <a:latin typeface="Courier New" pitchFamily="49" charset="0"/>
              </a:rPr>
              <a:t> my_and </a:t>
            </a:r>
          </a:p>
          <a:p>
            <a:pPr eaLnBrk="0" hangingPunct="0"/>
            <a:r>
              <a:rPr lang="en-US" sz="2000" b="1">
                <a:latin typeface="Courier New" pitchFamily="49" charset="0"/>
              </a:rPr>
              <a:t>    port     (a  : in   std_logic;</a:t>
            </a:r>
          </a:p>
          <a:p>
            <a:pPr eaLnBrk="0" hangingPunct="0"/>
            <a:r>
              <a:rPr lang="en-US" sz="2000" b="1">
                <a:latin typeface="Courier New" pitchFamily="49" charset="0"/>
              </a:rPr>
              <a:t>              b  : in   std_logic;</a:t>
            </a:r>
          </a:p>
          <a:p>
            <a:pPr eaLnBrk="0" hangingPunct="0"/>
            <a:r>
              <a:rPr lang="en-US" sz="2000" b="1">
                <a:latin typeface="Courier New" pitchFamily="49" charset="0"/>
              </a:rPr>
              <a:t>              y  : out  std_logic</a:t>
            </a:r>
          </a:p>
          <a:p>
            <a:pPr eaLnBrk="0" hangingPunct="0"/>
            <a:r>
              <a:rPr lang="en-US" sz="2000" b="1">
                <a:latin typeface="Courier New" pitchFamily="49" charset="0"/>
              </a:rPr>
              <a:t>             );</a:t>
            </a:r>
          </a:p>
          <a:p>
            <a:pPr eaLnBrk="0" hangingPunct="0"/>
            <a:r>
              <a:rPr lang="en-US" sz="2000" b="1">
                <a:latin typeface="Courier New" pitchFamily="49" charset="0"/>
              </a:rPr>
              <a:t>  end</a:t>
            </a:r>
            <a:r>
              <a:rPr lang="en-US" sz="2000" b="1">
                <a:solidFill>
                  <a:srgbClr val="790015"/>
                </a:solidFill>
                <a:latin typeface="Courier New" pitchFamily="49" charset="0"/>
              </a:rPr>
              <a:t> component</a:t>
            </a:r>
            <a:r>
              <a:rPr lang="en-US" sz="2000" b="1">
                <a:latin typeface="Courier New" pitchFamily="49" charset="0"/>
              </a:rPr>
              <a:t>;</a:t>
            </a:r>
          </a:p>
          <a:p>
            <a:pPr eaLnBrk="0" hangingPunct="0"/>
            <a:r>
              <a:rPr lang="en-US" sz="2000" b="1">
                <a:latin typeface="Courier New" pitchFamily="49" charset="0"/>
              </a:rPr>
              <a:t>  signal a_n, b_n : std_logic;</a:t>
            </a:r>
          </a:p>
          <a:p>
            <a:pPr eaLnBrk="0" hangingPunct="0"/>
            <a:r>
              <a:rPr lang="en-US" sz="2000" b="1">
                <a:latin typeface="Courier New" pitchFamily="49" charset="0"/>
              </a:rPr>
              <a:t>  signal y1, y2, y3 : std_logic;</a:t>
            </a:r>
          </a:p>
          <a:p>
            <a:pPr eaLnBrk="0" hangingPunct="0"/>
            <a:r>
              <a:rPr lang="en-US" sz="2000" b="1">
                <a:solidFill>
                  <a:srgbClr val="790015"/>
                </a:solidFill>
                <a:latin typeface="Courier New" pitchFamily="49" charset="0"/>
              </a:rPr>
              <a:t>begin</a:t>
            </a:r>
            <a:endParaRPr lang="en-US" sz="2000" b="1">
              <a:latin typeface="Courier New" pitchFamily="49" charset="0"/>
            </a:endParaRPr>
          </a:p>
          <a:p>
            <a:pPr eaLnBrk="0" hangingPunct="0"/>
            <a:r>
              <a:rPr lang="en-US" sz="2000" b="1">
                <a:latin typeface="Courier New" pitchFamily="49" charset="0"/>
              </a:rPr>
              <a:t> </a:t>
            </a:r>
            <a:r>
              <a:rPr lang="en-US" b="1">
                <a:latin typeface="Arial" charset="0"/>
              </a:rPr>
              <a:t>.   .   .   .   .</a:t>
            </a:r>
            <a:endParaRPr lang="en-US" sz="2000" b="1">
              <a:latin typeface="Courier New" pitchFamily="49" charset="0"/>
            </a:endParaRPr>
          </a:p>
          <a:p>
            <a:pPr eaLnBrk="0" hangingPunct="0"/>
            <a:r>
              <a:rPr lang="en-US" sz="2000" b="1">
                <a:solidFill>
                  <a:srgbClr val="790015"/>
                </a:solidFill>
                <a:latin typeface="Courier New" pitchFamily="49" charset="0"/>
              </a:rPr>
              <a:t>end</a:t>
            </a:r>
            <a:r>
              <a:rPr lang="en-US" sz="2000" b="1">
                <a:latin typeface="Courier New" pitchFamily="49" charset="0"/>
              </a:rPr>
              <a:t> exor_A;</a:t>
            </a:r>
          </a:p>
        </p:txBody>
      </p:sp>
      <p:grpSp>
        <p:nvGrpSpPr>
          <p:cNvPr id="2" name="Group 3"/>
          <p:cNvGrpSpPr>
            <a:grpSpLocks/>
          </p:cNvGrpSpPr>
          <p:nvPr/>
        </p:nvGrpSpPr>
        <p:grpSpPr bwMode="auto">
          <a:xfrm>
            <a:off x="2438400" y="869950"/>
            <a:ext cx="6324600" cy="4692650"/>
            <a:chOff x="1536" y="548"/>
            <a:chExt cx="3984" cy="2956"/>
          </a:xfrm>
        </p:grpSpPr>
        <p:sp>
          <p:nvSpPr>
            <p:cNvPr id="353284" name="Text Box 4"/>
            <p:cNvSpPr txBox="1">
              <a:spLocks noChangeArrowheads="1"/>
            </p:cNvSpPr>
            <p:nvPr/>
          </p:nvSpPr>
          <p:spPr bwMode="auto">
            <a:xfrm>
              <a:off x="3552" y="548"/>
              <a:ext cx="1968" cy="2956"/>
            </a:xfrm>
            <a:prstGeom prst="rect">
              <a:avLst/>
            </a:prstGeom>
            <a:solidFill>
              <a:schemeClr val="bg1"/>
            </a:solidFill>
            <a:ln w="28575">
              <a:solidFill>
                <a:schemeClr val="tx1"/>
              </a:solidFill>
              <a:miter lim="800000"/>
              <a:headEnd/>
              <a:tailEnd/>
            </a:ln>
            <a:effectLst/>
          </p:spPr>
          <p:txBody>
            <a:bodyPr>
              <a:spAutoFit/>
            </a:bodyPr>
            <a:lstStyle/>
            <a:p>
              <a:pPr eaLnBrk="0" hangingPunct="0"/>
              <a:r>
                <a:rPr lang="en-US" sz="2000" b="1">
                  <a:latin typeface="Courier New" pitchFamily="49" charset="0"/>
                </a:rPr>
                <a:t>u1 : </a:t>
              </a:r>
              <a:r>
                <a:rPr lang="en-US" sz="2000" b="1">
                  <a:solidFill>
                    <a:srgbClr val="790015"/>
                  </a:solidFill>
                  <a:latin typeface="Courier New" pitchFamily="49" charset="0"/>
                </a:rPr>
                <a:t>my_or</a:t>
              </a:r>
            </a:p>
            <a:p>
              <a:pPr eaLnBrk="0" hangingPunct="0"/>
              <a:r>
                <a:rPr lang="en-US" sz="2000" b="1">
                  <a:latin typeface="Courier New" pitchFamily="49" charset="0"/>
                </a:rPr>
                <a:t>    </a:t>
              </a:r>
              <a:r>
                <a:rPr lang="en-US" sz="2000" b="1">
                  <a:solidFill>
                    <a:srgbClr val="790015"/>
                  </a:solidFill>
                  <a:latin typeface="Courier New" pitchFamily="49" charset="0"/>
                </a:rPr>
                <a:t>port map</a:t>
              </a:r>
              <a:r>
                <a:rPr lang="en-US" sz="2000" b="1">
                  <a:latin typeface="Courier New" pitchFamily="49" charset="0"/>
                </a:rPr>
                <a:t> (y2,</a:t>
              </a:r>
            </a:p>
            <a:p>
              <a:pPr eaLnBrk="0" hangingPunct="0"/>
              <a:r>
                <a:rPr lang="en-US" sz="2000" b="1">
                  <a:latin typeface="Courier New" pitchFamily="49" charset="0"/>
                </a:rPr>
                <a:t>              y3,</a:t>
              </a:r>
            </a:p>
            <a:p>
              <a:pPr eaLnBrk="0" hangingPunct="0"/>
              <a:r>
                <a:rPr lang="en-US" sz="2000" b="1">
                  <a:latin typeface="Courier New" pitchFamily="49" charset="0"/>
                </a:rPr>
                <a:t>              y1);</a:t>
              </a:r>
            </a:p>
            <a:p>
              <a:pPr eaLnBrk="0" hangingPunct="0"/>
              <a:r>
                <a:rPr lang="en-US" sz="2000" b="1">
                  <a:latin typeface="Courier New" pitchFamily="49" charset="0"/>
                </a:rPr>
                <a:t>u2 : </a:t>
              </a:r>
              <a:r>
                <a:rPr lang="en-US" sz="2000" b="1">
                  <a:solidFill>
                    <a:srgbClr val="790015"/>
                  </a:solidFill>
                  <a:latin typeface="Courier New" pitchFamily="49" charset="0"/>
                </a:rPr>
                <a:t>my_and</a:t>
              </a:r>
            </a:p>
            <a:p>
              <a:pPr eaLnBrk="0" hangingPunct="0"/>
              <a:r>
                <a:rPr lang="en-US" sz="2000" b="1">
                  <a:latin typeface="Courier New" pitchFamily="49" charset="0"/>
                </a:rPr>
                <a:t>    </a:t>
              </a:r>
              <a:r>
                <a:rPr lang="en-US" sz="2000" b="1">
                  <a:solidFill>
                    <a:srgbClr val="790015"/>
                  </a:solidFill>
                  <a:latin typeface="Courier New" pitchFamily="49" charset="0"/>
                </a:rPr>
                <a:t>port map</a:t>
              </a:r>
              <a:r>
                <a:rPr lang="en-US" sz="2000" b="1">
                  <a:latin typeface="Courier New" pitchFamily="49" charset="0"/>
                </a:rPr>
                <a:t> (a_n,</a:t>
              </a:r>
            </a:p>
            <a:p>
              <a:pPr eaLnBrk="0" hangingPunct="0"/>
              <a:r>
                <a:rPr lang="en-US" sz="2000" b="1">
                  <a:latin typeface="Courier New" pitchFamily="49" charset="0"/>
                </a:rPr>
                <a:t>              b,</a:t>
              </a:r>
            </a:p>
            <a:p>
              <a:pPr eaLnBrk="0" hangingPunct="0"/>
              <a:r>
                <a:rPr lang="en-US" sz="2000" b="1">
                  <a:latin typeface="Courier New" pitchFamily="49" charset="0"/>
                </a:rPr>
                <a:t>              y2);</a:t>
              </a:r>
            </a:p>
            <a:p>
              <a:pPr eaLnBrk="0" hangingPunct="0"/>
              <a:r>
                <a:rPr lang="en-US" sz="2000" b="1">
                  <a:latin typeface="Courier New" pitchFamily="49" charset="0"/>
                </a:rPr>
                <a:t>u3 : </a:t>
              </a:r>
              <a:r>
                <a:rPr lang="en-US" sz="2000" b="1">
                  <a:solidFill>
                    <a:srgbClr val="790015"/>
                  </a:solidFill>
                  <a:latin typeface="Courier New" pitchFamily="49" charset="0"/>
                </a:rPr>
                <a:t>my_and</a:t>
              </a:r>
            </a:p>
            <a:p>
              <a:pPr eaLnBrk="0" hangingPunct="0"/>
              <a:r>
                <a:rPr lang="en-US" sz="2000" b="1">
                  <a:latin typeface="Courier New" pitchFamily="49" charset="0"/>
                </a:rPr>
                <a:t>    </a:t>
              </a:r>
              <a:r>
                <a:rPr lang="en-US" sz="2000" b="1">
                  <a:solidFill>
                    <a:srgbClr val="790015"/>
                  </a:solidFill>
                  <a:latin typeface="Courier New" pitchFamily="49" charset="0"/>
                </a:rPr>
                <a:t>port map</a:t>
              </a:r>
              <a:r>
                <a:rPr lang="en-US" sz="2000" b="1">
                  <a:latin typeface="Courier New" pitchFamily="49" charset="0"/>
                </a:rPr>
                <a:t> (a,</a:t>
              </a:r>
            </a:p>
            <a:p>
              <a:pPr eaLnBrk="0" hangingPunct="0"/>
              <a:r>
                <a:rPr lang="en-US" sz="2000" b="1">
                  <a:latin typeface="Courier New" pitchFamily="49" charset="0"/>
                </a:rPr>
                <a:t>              b_n,</a:t>
              </a:r>
            </a:p>
            <a:p>
              <a:pPr eaLnBrk="0" hangingPunct="0"/>
              <a:r>
                <a:rPr lang="en-US" sz="2000" b="1">
                  <a:latin typeface="Courier New" pitchFamily="49" charset="0"/>
                </a:rPr>
                <a:t>              y3);</a:t>
              </a:r>
            </a:p>
            <a:p>
              <a:pPr eaLnBrk="0" hangingPunct="0"/>
              <a:endParaRPr lang="en-US" sz="2000" b="1">
                <a:latin typeface="Courier New" pitchFamily="49" charset="0"/>
              </a:endParaRPr>
            </a:p>
            <a:p>
              <a:pPr eaLnBrk="0" hangingPunct="0"/>
              <a:r>
                <a:rPr lang="en-US" sz="2000" b="1">
                  <a:latin typeface="Courier New" pitchFamily="49" charset="0"/>
                </a:rPr>
                <a:t>a_n &lt;= </a:t>
              </a:r>
              <a:r>
                <a:rPr lang="en-US" sz="2000" b="1">
                  <a:solidFill>
                    <a:srgbClr val="790015"/>
                  </a:solidFill>
                  <a:latin typeface="Courier New" pitchFamily="49" charset="0"/>
                </a:rPr>
                <a:t>not</a:t>
              </a:r>
              <a:r>
                <a:rPr lang="en-US" sz="2000" b="1">
                  <a:latin typeface="Courier New" pitchFamily="49" charset="0"/>
                </a:rPr>
                <a:t> a ;</a:t>
              </a:r>
            </a:p>
            <a:p>
              <a:pPr eaLnBrk="0" hangingPunct="0"/>
              <a:r>
                <a:rPr lang="en-US" sz="2000" b="1">
                  <a:latin typeface="Courier New" pitchFamily="49" charset="0"/>
                </a:rPr>
                <a:t>b_n &lt;= </a:t>
              </a:r>
              <a:r>
                <a:rPr lang="en-US" sz="2000" b="1">
                  <a:solidFill>
                    <a:srgbClr val="790015"/>
                  </a:solidFill>
                  <a:latin typeface="Courier New" pitchFamily="49" charset="0"/>
                </a:rPr>
                <a:t>not</a:t>
              </a:r>
              <a:r>
                <a:rPr lang="en-US" sz="2000" b="1">
                  <a:latin typeface="Courier New" pitchFamily="49" charset="0"/>
                </a:rPr>
                <a:t> b ;</a:t>
              </a:r>
              <a:endParaRPr lang="en-US" sz="3200" b="1">
                <a:latin typeface="Arial" charset="0"/>
              </a:endParaRPr>
            </a:p>
          </p:txBody>
        </p:sp>
        <p:sp>
          <p:nvSpPr>
            <p:cNvPr id="353285" name="Line 5"/>
            <p:cNvSpPr>
              <a:spLocks noChangeShapeType="1"/>
            </p:cNvSpPr>
            <p:nvPr/>
          </p:nvSpPr>
          <p:spPr bwMode="auto">
            <a:xfrm flipH="1">
              <a:off x="1536" y="3360"/>
              <a:ext cx="1872" cy="144"/>
            </a:xfrm>
            <a:prstGeom prst="line">
              <a:avLst/>
            </a:prstGeom>
            <a:noFill/>
            <a:ln w="19050">
              <a:solidFill>
                <a:schemeClr val="tx1"/>
              </a:solidFill>
              <a:round/>
              <a:headEnd/>
              <a:tailEnd type="stealth" w="lg" len="lg"/>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ChangeArrowheads="1"/>
          </p:cNvSpPr>
          <p:nvPr/>
        </p:nvSpPr>
        <p:spPr bwMode="auto">
          <a:xfrm>
            <a:off x="381000" y="990600"/>
            <a:ext cx="8153400" cy="2971800"/>
          </a:xfrm>
          <a:prstGeom prst="rect">
            <a:avLst/>
          </a:prstGeom>
          <a:noFill/>
          <a:ln w="12700">
            <a:noFill/>
            <a:miter lim="800000"/>
            <a:headEnd/>
            <a:tailEnd/>
          </a:ln>
          <a:effectLst/>
        </p:spPr>
        <p:txBody>
          <a:bodyPr lIns="90488" tIns="44450" rIns="90488" bIns="44450"/>
          <a:lstStyle/>
          <a:p>
            <a:pPr marL="742950" lvl="1" indent="-285750">
              <a:spcBef>
                <a:spcPct val="20000"/>
              </a:spcBef>
              <a:buClr>
                <a:schemeClr val="tx1"/>
              </a:buClr>
              <a:buFont typeface="Wingdings" pitchFamily="2" charset="2"/>
              <a:buChar char="Ø"/>
            </a:pPr>
            <a:r>
              <a:rPr lang="en-US" sz="2600" b="1">
                <a:latin typeface="Arial" charset="0"/>
              </a:rPr>
              <a:t>Positional association</a:t>
            </a: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Char char="Ø"/>
            </a:pPr>
            <a:endParaRPr lang="en-US" sz="2600" b="1">
              <a:latin typeface="Arial" charset="0"/>
            </a:endParaRPr>
          </a:p>
          <a:p>
            <a:pPr marL="742950" lvl="1" indent="-285750">
              <a:spcBef>
                <a:spcPct val="20000"/>
              </a:spcBef>
              <a:buClr>
                <a:schemeClr val="tx1"/>
              </a:buClr>
              <a:buFont typeface="Wingdings" pitchFamily="2" charset="2"/>
              <a:buChar char="Ø"/>
            </a:pPr>
            <a:r>
              <a:rPr lang="en-US" sz="2600" b="1">
                <a:latin typeface="Arial" charset="0"/>
              </a:rPr>
              <a:t>Named Association</a:t>
            </a: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None/>
            </a:pPr>
            <a:endParaRPr lang="en-US" sz="2600" b="1">
              <a:latin typeface="Arial" charset="0"/>
            </a:endParaRPr>
          </a:p>
          <a:p>
            <a:pPr marL="742950" lvl="1" indent="-285750">
              <a:spcBef>
                <a:spcPct val="20000"/>
              </a:spcBef>
              <a:buClr>
                <a:schemeClr val="tx1"/>
              </a:buClr>
              <a:buFont typeface="Wingdings" pitchFamily="2" charset="2"/>
              <a:buNone/>
            </a:pPr>
            <a:endParaRPr lang="en-US" sz="2200" b="1">
              <a:latin typeface="Arial" charset="0"/>
            </a:endParaRPr>
          </a:p>
        </p:txBody>
      </p:sp>
      <p:sp>
        <p:nvSpPr>
          <p:cNvPr id="354307" name="Rectangle 3"/>
          <p:cNvSpPr>
            <a:spLocks noChangeArrowheads="1"/>
          </p:cNvSpPr>
          <p:nvPr/>
        </p:nvSpPr>
        <p:spPr bwMode="auto">
          <a:xfrm>
            <a:off x="1219200" y="3733800"/>
            <a:ext cx="6629400" cy="19050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790015"/>
                </a:solidFill>
                <a:latin typeface="Courier New" pitchFamily="49" charset="0"/>
              </a:rPr>
              <a:t>U1:my_and </a:t>
            </a:r>
          </a:p>
          <a:p>
            <a:pPr eaLnBrk="0" hangingPunct="0"/>
            <a:r>
              <a:rPr lang="en-US" b="1">
                <a:solidFill>
                  <a:srgbClr val="E20A2E"/>
                </a:solidFill>
                <a:latin typeface="Courier New" pitchFamily="49" charset="0"/>
              </a:rPr>
              <a:t>generic map</a:t>
            </a:r>
            <a:r>
              <a:rPr lang="en-US" b="1">
                <a:solidFill>
                  <a:srgbClr val="790015"/>
                </a:solidFill>
                <a:latin typeface="Courier New" pitchFamily="49" charset="0"/>
              </a:rPr>
              <a:t> (tpd =&gt; 5 ns)</a:t>
            </a:r>
          </a:p>
          <a:p>
            <a:pPr eaLnBrk="0" hangingPunct="0"/>
            <a:r>
              <a:rPr lang="en-US" b="1">
                <a:solidFill>
                  <a:srgbClr val="E20A2E"/>
                </a:solidFill>
                <a:latin typeface="Courier New" pitchFamily="49" charset="0"/>
              </a:rPr>
              <a:t>port map</a:t>
            </a:r>
            <a:r>
              <a:rPr lang="en-US" b="1">
                <a:solidFill>
                  <a:srgbClr val="790015"/>
                </a:solidFill>
                <a:latin typeface="Courier New" pitchFamily="49" charset="0"/>
              </a:rPr>
              <a:t> (x =&gt; a,</a:t>
            </a:r>
          </a:p>
          <a:p>
            <a:pPr eaLnBrk="0" hangingPunct="0"/>
            <a:r>
              <a:rPr lang="en-US" b="1">
                <a:solidFill>
                  <a:srgbClr val="790015"/>
                </a:solidFill>
                <a:latin typeface="Courier New" pitchFamily="49" charset="0"/>
              </a:rPr>
              <a:t>          y =&gt; b,</a:t>
            </a:r>
          </a:p>
          <a:p>
            <a:pPr eaLnBrk="0" hangingPunct="0"/>
            <a:r>
              <a:rPr lang="en-US" b="1">
                <a:solidFill>
                  <a:srgbClr val="790015"/>
                </a:solidFill>
                <a:latin typeface="Courier New" pitchFamily="49" charset="0"/>
              </a:rPr>
              <a:t>          z =&gt; temp);</a:t>
            </a:r>
            <a:r>
              <a:rPr lang="en-US">
                <a:latin typeface="Courier New" pitchFamily="49" charset="0"/>
              </a:rPr>
              <a:t>	</a:t>
            </a:r>
          </a:p>
        </p:txBody>
      </p:sp>
      <p:sp>
        <p:nvSpPr>
          <p:cNvPr id="354308" name="Rectangle 4"/>
          <p:cNvSpPr>
            <a:spLocks noChangeArrowheads="1"/>
          </p:cNvSpPr>
          <p:nvPr/>
        </p:nvSpPr>
        <p:spPr bwMode="auto">
          <a:xfrm>
            <a:off x="1219200" y="1524000"/>
            <a:ext cx="5257800" cy="13716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790015"/>
                </a:solidFill>
                <a:latin typeface="Courier New" pitchFamily="49" charset="0"/>
              </a:rPr>
              <a:t>U1: my_and </a:t>
            </a:r>
          </a:p>
          <a:p>
            <a:pPr eaLnBrk="0" hangingPunct="0"/>
            <a:r>
              <a:rPr lang="en-US" b="1">
                <a:solidFill>
                  <a:srgbClr val="E20A2E"/>
                </a:solidFill>
                <a:latin typeface="Courier New" pitchFamily="49" charset="0"/>
              </a:rPr>
              <a:t>generic map</a:t>
            </a:r>
            <a:r>
              <a:rPr lang="en-US" b="1">
                <a:solidFill>
                  <a:srgbClr val="790015"/>
                </a:solidFill>
                <a:latin typeface="Courier New" pitchFamily="49" charset="0"/>
              </a:rPr>
              <a:t>(5 ns)</a:t>
            </a:r>
          </a:p>
          <a:p>
            <a:pPr eaLnBrk="0" hangingPunct="0"/>
            <a:r>
              <a:rPr lang="en-US" b="1">
                <a:solidFill>
                  <a:srgbClr val="E20A2E"/>
                </a:solidFill>
                <a:latin typeface="Courier New" pitchFamily="49" charset="0"/>
              </a:rPr>
              <a:t>port map</a:t>
            </a:r>
            <a:r>
              <a:rPr lang="en-US" b="1">
                <a:solidFill>
                  <a:srgbClr val="790015"/>
                </a:solidFill>
                <a:latin typeface="Courier New" pitchFamily="49" charset="0"/>
              </a:rPr>
              <a:t>(a, b, temp);</a:t>
            </a:r>
          </a:p>
        </p:txBody>
      </p:sp>
      <p:sp>
        <p:nvSpPr>
          <p:cNvPr id="354309" name="Rectangle 5"/>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Component Instantiation contd.</a:t>
            </a:r>
          </a:p>
        </p:txBody>
      </p:sp>
      <p:sp>
        <p:nvSpPr>
          <p:cNvPr id="354310" name="Text Box 6"/>
          <p:cNvSpPr txBox="1">
            <a:spLocks noChangeArrowheads="1"/>
          </p:cNvSpPr>
          <p:nvPr/>
        </p:nvSpPr>
        <p:spPr bwMode="auto">
          <a:xfrm>
            <a:off x="762000" y="5791200"/>
            <a:ext cx="7467600" cy="457200"/>
          </a:xfrm>
          <a:prstGeom prst="rect">
            <a:avLst/>
          </a:prstGeom>
          <a:noFill/>
          <a:ln w="9525">
            <a:noFill/>
            <a:miter lim="800000"/>
            <a:headEnd/>
            <a:tailEnd/>
          </a:ln>
          <a:effectLst/>
        </p:spPr>
        <p:txBody>
          <a:bodyPr>
            <a:spAutoFit/>
          </a:bodyPr>
          <a:lstStyle/>
          <a:p>
            <a:pPr eaLnBrk="0" hangingPunct="0">
              <a:spcBef>
                <a:spcPct val="50000"/>
              </a:spcBef>
            </a:pPr>
            <a:r>
              <a:rPr lang="en-US">
                <a:latin typeface="Arial" charset="0"/>
              </a:rPr>
              <a:t>The formal and the actual can have the same name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en-US"/>
              <a:t>Component Instantiation contd.</a:t>
            </a:r>
          </a:p>
        </p:txBody>
      </p:sp>
      <p:sp>
        <p:nvSpPr>
          <p:cNvPr id="355331" name="Text Box 3"/>
          <p:cNvSpPr txBox="1">
            <a:spLocks noGrp="1" noChangeArrowheads="1"/>
          </p:cNvSpPr>
          <p:nvPr>
            <p:ph type="body" idx="1"/>
          </p:nvPr>
        </p:nvSpPr>
        <p:spPr>
          <a:xfrm>
            <a:off x="381000" y="2286000"/>
            <a:ext cx="8001000" cy="2438400"/>
          </a:xfrm>
          <a:solidFill>
            <a:schemeClr val="bg1"/>
          </a:solidFill>
          <a:ln>
            <a:solidFill>
              <a:schemeClr val="tx1"/>
            </a:solidFill>
          </a:ln>
        </p:spPr>
        <p:txBody>
          <a:bodyPr/>
          <a:lstStyle/>
          <a:p>
            <a:pPr>
              <a:lnSpc>
                <a:spcPct val="120000"/>
              </a:lnSpc>
            </a:pPr>
            <a:r>
              <a:rPr lang="en-US" sz="2400"/>
              <a:t>Named association is preferred because it makes the code more readable and pins can be specified in any order whereas in positional  association order should be maintained as defined in the component and all the pins need to be connected .</a:t>
            </a:r>
          </a:p>
          <a:p>
            <a:pPr>
              <a:lnSpc>
                <a:spcPct val="120000"/>
              </a:lnSpc>
            </a:pPr>
            <a:endParaRPr lang="en-US" sz="2400"/>
          </a:p>
          <a:p>
            <a:pPr>
              <a:lnSpc>
                <a:spcPct val="120000"/>
              </a:lnSpc>
            </a:pPr>
            <a:r>
              <a:rPr lang="en-US" sz="2400"/>
              <a:t>Multiple instantiation of the same component should have different labels.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53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5331"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title"/>
          </p:nvPr>
        </p:nvSpPr>
        <p:spPr/>
        <p:txBody>
          <a:bodyPr/>
          <a:lstStyle/>
          <a:p>
            <a:r>
              <a:rPr lang="en-US"/>
              <a:t>Process statement</a:t>
            </a:r>
          </a:p>
        </p:txBody>
      </p:sp>
      <p:sp>
        <p:nvSpPr>
          <p:cNvPr id="356355" name="Rectangle 3"/>
          <p:cNvSpPr>
            <a:spLocks noChangeArrowheads="1"/>
          </p:cNvSpPr>
          <p:nvPr/>
        </p:nvSpPr>
        <p:spPr bwMode="auto">
          <a:xfrm>
            <a:off x="381000" y="1752600"/>
            <a:ext cx="8153400" cy="3886200"/>
          </a:xfrm>
          <a:prstGeom prst="rect">
            <a:avLst/>
          </a:prstGeom>
          <a:solidFill>
            <a:schemeClr val="bg1"/>
          </a:solidFill>
          <a:ln w="12700">
            <a:solidFill>
              <a:schemeClr val="tx1"/>
            </a:solid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The process statement is a concurrent statement , which delineates a part of an architecture where sequential statements are executed.</a:t>
            </a:r>
          </a:p>
          <a:p>
            <a:pPr marL="342900" indent="-342900">
              <a:spcBef>
                <a:spcPct val="20000"/>
              </a:spcBef>
              <a:buClr>
                <a:schemeClr val="tx1"/>
              </a:buClr>
              <a:buFontTx/>
              <a:buChar char="•"/>
            </a:pPr>
            <a:r>
              <a:rPr lang="en-US">
                <a:latin typeface="Arial" charset="0"/>
              </a:rPr>
              <a:t>Syntax</a:t>
            </a:r>
          </a:p>
          <a:p>
            <a:pPr marL="342900" indent="-342900">
              <a:spcBef>
                <a:spcPct val="20000"/>
              </a:spcBef>
              <a:buClr>
                <a:schemeClr val="tx1"/>
              </a:buClr>
            </a:pPr>
            <a:r>
              <a:rPr lang="en-US" b="1">
                <a:solidFill>
                  <a:srgbClr val="790015"/>
                </a:solidFill>
                <a:latin typeface="Courier New" pitchFamily="49" charset="0"/>
              </a:rPr>
              <a:t>  label: </a:t>
            </a:r>
            <a:r>
              <a:rPr lang="en-US" b="1">
                <a:solidFill>
                  <a:srgbClr val="E20A2E"/>
                </a:solidFill>
                <a:latin typeface="Courier New" pitchFamily="49" charset="0"/>
              </a:rPr>
              <a:t>process</a:t>
            </a:r>
            <a:r>
              <a:rPr lang="en-US" b="1">
                <a:latin typeface="Courier New" pitchFamily="49" charset="0"/>
              </a:rPr>
              <a:t> [(</a:t>
            </a:r>
            <a:r>
              <a:rPr lang="en-US" b="1" i="1">
                <a:latin typeface="Courier New" pitchFamily="49" charset="0"/>
              </a:rPr>
              <a:t>sensitivity list </a:t>
            </a:r>
            <a:r>
              <a:rPr lang="en-US" b="1">
                <a:latin typeface="Courier New" pitchFamily="49" charset="0"/>
              </a:rPr>
              <a:t>)]</a:t>
            </a:r>
          </a:p>
          <a:p>
            <a:pPr marL="342900" indent="-342900">
              <a:spcBef>
                <a:spcPct val="20000"/>
              </a:spcBef>
              <a:buClr>
                <a:schemeClr val="tx1"/>
              </a:buClr>
            </a:pPr>
            <a:r>
              <a:rPr lang="en-US" b="1">
                <a:latin typeface="Courier New" pitchFamily="49" charset="0"/>
              </a:rPr>
              <a:t>    </a:t>
            </a:r>
            <a:r>
              <a:rPr lang="en-US" b="1" i="1">
                <a:latin typeface="Courier New" pitchFamily="49" charset="0"/>
              </a:rPr>
              <a:t>declarations</a:t>
            </a:r>
          </a:p>
          <a:p>
            <a:pPr marL="342900" indent="-342900">
              <a:spcBef>
                <a:spcPct val="20000"/>
              </a:spcBef>
              <a:buClr>
                <a:schemeClr val="tx1"/>
              </a:buClr>
            </a:pPr>
            <a:r>
              <a:rPr lang="en-US" b="1">
                <a:solidFill>
                  <a:srgbClr val="790015"/>
                </a:solidFill>
                <a:latin typeface="Courier New" pitchFamily="49" charset="0"/>
              </a:rPr>
              <a:t>  </a:t>
            </a:r>
            <a:r>
              <a:rPr lang="en-US" b="1">
                <a:solidFill>
                  <a:srgbClr val="E20A2E"/>
                </a:solidFill>
                <a:latin typeface="Courier New" pitchFamily="49" charset="0"/>
              </a:rPr>
              <a:t>begin</a:t>
            </a:r>
            <a:endParaRPr lang="en-US" b="1">
              <a:latin typeface="Courier New" pitchFamily="49" charset="0"/>
            </a:endParaRPr>
          </a:p>
          <a:p>
            <a:pPr marL="342900" indent="-342900">
              <a:spcBef>
                <a:spcPct val="20000"/>
              </a:spcBef>
              <a:buClr>
                <a:schemeClr val="tx1"/>
              </a:buClr>
            </a:pPr>
            <a:r>
              <a:rPr lang="en-US" b="1" i="1">
                <a:latin typeface="Courier New" pitchFamily="49" charset="0"/>
              </a:rPr>
              <a:t>    sequential statements </a:t>
            </a:r>
            <a:endParaRPr lang="en-US" b="1">
              <a:latin typeface="Courier New" pitchFamily="49" charset="0"/>
            </a:endParaRPr>
          </a:p>
          <a:p>
            <a:pPr marL="342900" indent="-342900">
              <a:spcBef>
                <a:spcPct val="20000"/>
              </a:spcBef>
              <a:buClr>
                <a:schemeClr val="tx1"/>
              </a:buClr>
            </a:pPr>
            <a:r>
              <a:rPr lang="en-US" b="1">
                <a:solidFill>
                  <a:srgbClr val="790015"/>
                </a:solidFill>
                <a:latin typeface="Courier New" pitchFamily="49" charset="0"/>
              </a:rPr>
              <a:t>  </a:t>
            </a:r>
            <a:r>
              <a:rPr lang="en-US" b="1">
                <a:solidFill>
                  <a:srgbClr val="E20A2E"/>
                </a:solidFill>
                <a:latin typeface="Courier New" pitchFamily="49" charset="0"/>
              </a:rPr>
              <a:t>end process</a:t>
            </a:r>
            <a:r>
              <a:rPr lang="en-US" b="1">
                <a:latin typeface="Courier New" pitchFamily="49" charset="0"/>
              </a:rPr>
              <a:t>;   </a:t>
            </a:r>
          </a:p>
          <a:p>
            <a:pPr marL="742950" lvl="1" indent="-285750">
              <a:spcBef>
                <a:spcPct val="20000"/>
              </a:spcBef>
              <a:buClr>
                <a:schemeClr val="tx1"/>
              </a:buClr>
              <a:buFont typeface="Wingdings" pitchFamily="2" charset="2"/>
              <a:buNone/>
            </a:pPr>
            <a:endParaRPr lang="en-US" sz="220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Process statement</a:t>
            </a:r>
          </a:p>
        </p:txBody>
      </p:sp>
      <p:sp>
        <p:nvSpPr>
          <p:cNvPr id="357379" name="Rectangle 3"/>
          <p:cNvSpPr>
            <a:spLocks noChangeArrowheads="1"/>
          </p:cNvSpPr>
          <p:nvPr/>
        </p:nvSpPr>
        <p:spPr bwMode="auto">
          <a:xfrm>
            <a:off x="381000" y="1219200"/>
            <a:ext cx="8153400"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All processes in an architecture are executed concurrently with all other concurrent statements.</a:t>
            </a:r>
            <a:endParaRPr lang="en-US" sz="2800">
              <a:latin typeface="Arial" charset="0"/>
            </a:endParaRPr>
          </a:p>
        </p:txBody>
      </p:sp>
      <p:sp>
        <p:nvSpPr>
          <p:cNvPr id="357380" name="Rectangle 4"/>
          <p:cNvSpPr>
            <a:spLocks noChangeArrowheads="1"/>
          </p:cNvSpPr>
          <p:nvPr/>
        </p:nvSpPr>
        <p:spPr bwMode="auto">
          <a:xfrm>
            <a:off x="381000" y="2133600"/>
            <a:ext cx="81534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Process is synchronized with the other concurrent statements using the sensitivity list or a wait statement.</a:t>
            </a:r>
          </a:p>
        </p:txBody>
      </p:sp>
      <p:sp>
        <p:nvSpPr>
          <p:cNvPr id="357381" name="Rectangle 5"/>
          <p:cNvSpPr>
            <a:spLocks noChangeArrowheads="1"/>
          </p:cNvSpPr>
          <p:nvPr/>
        </p:nvSpPr>
        <p:spPr bwMode="auto">
          <a:xfrm>
            <a:off x="381000" y="3048000"/>
            <a:ext cx="8153400" cy="1219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Process should either have sensitivity list or an explicit </a:t>
            </a:r>
            <a:r>
              <a:rPr lang="en-US">
                <a:solidFill>
                  <a:srgbClr val="790015"/>
                </a:solidFill>
                <a:latin typeface="Arial" charset="0"/>
              </a:rPr>
              <a:t>wait </a:t>
            </a:r>
            <a:r>
              <a:rPr lang="en-US">
                <a:latin typeface="Arial" charset="0"/>
              </a:rPr>
              <a:t>statement. Both should not be present in the same process statement. </a:t>
            </a:r>
            <a:endParaRPr lang="en-US" sz="2800">
              <a:latin typeface="Arial" charset="0"/>
            </a:endParaRPr>
          </a:p>
        </p:txBody>
      </p:sp>
      <p:sp>
        <p:nvSpPr>
          <p:cNvPr id="357382" name="Rectangle 6"/>
          <p:cNvSpPr>
            <a:spLocks noChangeArrowheads="1"/>
          </p:cNvSpPr>
          <p:nvPr/>
        </p:nvSpPr>
        <p:spPr bwMode="auto">
          <a:xfrm>
            <a:off x="381000" y="4267200"/>
            <a:ext cx="81534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The order of execution of statements is the order in which the statements appear in the process </a:t>
            </a:r>
          </a:p>
        </p:txBody>
      </p:sp>
      <p:sp>
        <p:nvSpPr>
          <p:cNvPr id="357383" name="Rectangle 7"/>
          <p:cNvSpPr>
            <a:spLocks noChangeArrowheads="1"/>
          </p:cNvSpPr>
          <p:nvPr/>
        </p:nvSpPr>
        <p:spPr bwMode="auto">
          <a:xfrm>
            <a:off x="381000" y="5105400"/>
            <a:ext cx="8153400" cy="9144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All the statements in the process are executed continuously in a loop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73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73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73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73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80" grpId="0" autoUpdateAnimBg="0"/>
      <p:bldP spid="357381" grpId="0" autoUpdateAnimBg="0"/>
      <p:bldP spid="357382" grpId="0" autoUpdateAnimBg="0"/>
      <p:bldP spid="357383"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ChangeArrowheads="1"/>
          </p:cNvSpPr>
          <p:nvPr>
            <p:ph type="title"/>
          </p:nvPr>
        </p:nvSpPr>
        <p:spPr/>
        <p:txBody>
          <a:bodyPr/>
          <a:lstStyle/>
          <a:p>
            <a:r>
              <a:rPr lang="en-US"/>
              <a:t>Process contd.</a:t>
            </a:r>
          </a:p>
        </p:txBody>
      </p:sp>
      <p:sp>
        <p:nvSpPr>
          <p:cNvPr id="358403" name="Rectangle 3"/>
          <p:cNvSpPr>
            <a:spLocks noChangeArrowheads="1"/>
          </p:cNvSpPr>
          <p:nvPr/>
        </p:nvSpPr>
        <p:spPr bwMode="auto">
          <a:xfrm>
            <a:off x="381000" y="2057400"/>
            <a:ext cx="8153400" cy="1143000"/>
          </a:xfrm>
          <a:prstGeom prst="rect">
            <a:avLst/>
          </a:prstGeom>
          <a:noFill/>
          <a:ln w="9525">
            <a:noFill/>
            <a:miter lim="800000"/>
            <a:headEnd/>
            <a:tailEnd/>
          </a:ln>
          <a:effectLst/>
        </p:spPr>
        <p:txBody>
          <a:bodyPr/>
          <a:lstStyle/>
          <a:p>
            <a:pPr marL="342900" indent="-342900">
              <a:spcBef>
                <a:spcPct val="20000"/>
              </a:spcBef>
              <a:buClr>
                <a:schemeClr val="tx1"/>
              </a:buClr>
              <a:buFontTx/>
              <a:buChar char="•"/>
            </a:pPr>
            <a:r>
              <a:rPr lang="en-US">
                <a:latin typeface="Arial" charset="0"/>
              </a:rPr>
              <a:t>The simulator runs a process when any one of the signals in the sensitivity list changes. For a </a:t>
            </a:r>
            <a:r>
              <a:rPr lang="en-US">
                <a:solidFill>
                  <a:srgbClr val="790015"/>
                </a:solidFill>
                <a:latin typeface="Arial" charset="0"/>
              </a:rPr>
              <a:t>wait</a:t>
            </a:r>
            <a:r>
              <a:rPr lang="en-US">
                <a:latin typeface="Arial" charset="0"/>
              </a:rPr>
              <a:t> statement, the simulator executes the process after the wait is over.</a:t>
            </a:r>
          </a:p>
        </p:txBody>
      </p:sp>
      <p:sp>
        <p:nvSpPr>
          <p:cNvPr id="358404" name="Rectangle 4"/>
          <p:cNvSpPr>
            <a:spLocks noChangeArrowheads="1"/>
          </p:cNvSpPr>
          <p:nvPr/>
        </p:nvSpPr>
        <p:spPr bwMode="auto">
          <a:xfrm>
            <a:off x="381000" y="3733800"/>
            <a:ext cx="8153400" cy="914400"/>
          </a:xfrm>
          <a:prstGeom prst="rect">
            <a:avLst/>
          </a:prstGeom>
          <a:noFill/>
          <a:ln w="9525">
            <a:noFill/>
            <a:miter lim="800000"/>
            <a:headEnd/>
            <a:tailEnd/>
          </a:ln>
          <a:effectLst/>
        </p:spPr>
        <p:txBody>
          <a:bodyPr/>
          <a:lstStyle/>
          <a:p>
            <a:pPr marL="342900" indent="-342900">
              <a:spcBef>
                <a:spcPct val="20000"/>
              </a:spcBef>
              <a:buClr>
                <a:schemeClr val="tx1"/>
              </a:buClr>
              <a:buFontTx/>
              <a:buChar char="•"/>
            </a:pPr>
            <a:r>
              <a:rPr lang="en-US">
                <a:latin typeface="Arial" charset="0"/>
              </a:rPr>
              <a:t>The simulator takes 0 simulation time to execute all the statements in the process. (provided there is no wait)</a:t>
            </a:r>
            <a:endParaRPr lang="en-US" sz="28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3" grpId="0" autoUpdateAnimBg="0"/>
      <p:bldP spid="358404"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Rectangle 2"/>
          <p:cNvSpPr>
            <a:spLocks noChangeArrowheads="1"/>
          </p:cNvSpPr>
          <p:nvPr/>
        </p:nvSpPr>
        <p:spPr bwMode="auto">
          <a:xfrm>
            <a:off x="533400" y="3810000"/>
            <a:ext cx="8077200" cy="25019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000" b="1">
                <a:solidFill>
                  <a:srgbClr val="E20A2E"/>
                </a:solidFill>
                <a:latin typeface="Courier New" pitchFamily="49" charset="0"/>
              </a:rPr>
              <a:t>process </a:t>
            </a:r>
            <a:r>
              <a:rPr lang="en-US" sz="2000" b="1">
                <a:solidFill>
                  <a:srgbClr val="790015"/>
                </a:solidFill>
                <a:latin typeface="Courier New" pitchFamily="49" charset="0"/>
              </a:rPr>
              <a:t>(clk,reset)</a:t>
            </a:r>
          </a:p>
          <a:p>
            <a:pPr eaLnBrk="0" hangingPunct="0"/>
            <a:r>
              <a:rPr lang="en-US" sz="2000" b="1">
                <a:solidFill>
                  <a:srgbClr val="E20A2E"/>
                </a:solidFill>
                <a:latin typeface="Courier New" pitchFamily="49" charset="0"/>
              </a:rPr>
              <a:t>begin</a:t>
            </a:r>
          </a:p>
          <a:p>
            <a:pPr eaLnBrk="0" hangingPunct="0"/>
            <a:r>
              <a:rPr lang="en-US" sz="2000" b="1">
                <a:solidFill>
                  <a:srgbClr val="E20A2E"/>
                </a:solidFill>
                <a:latin typeface="Courier New" pitchFamily="49" charset="0"/>
              </a:rPr>
              <a:t>    if </a:t>
            </a:r>
            <a:r>
              <a:rPr lang="en-US" sz="2000" b="1">
                <a:solidFill>
                  <a:srgbClr val="790015"/>
                </a:solidFill>
                <a:latin typeface="Courier New" pitchFamily="49" charset="0"/>
              </a:rPr>
              <a:t>(reset = ‘1’) </a:t>
            </a:r>
            <a:r>
              <a:rPr lang="en-US" sz="2000" b="1">
                <a:solidFill>
                  <a:srgbClr val="E20A2E"/>
                </a:solidFill>
                <a:latin typeface="Courier New" pitchFamily="49" charset="0"/>
              </a:rPr>
              <a:t>then</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A &lt;= ‘0’;</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elsif </a:t>
            </a:r>
            <a:r>
              <a:rPr lang="en-US" sz="2000" b="1">
                <a:solidFill>
                  <a:srgbClr val="790015"/>
                </a:solidFill>
                <a:latin typeface="Courier New" pitchFamily="49" charset="0"/>
              </a:rPr>
              <a:t>(clk’event and clk = ‘1’) then</a:t>
            </a:r>
          </a:p>
          <a:p>
            <a:pPr eaLnBrk="0" hangingPunct="0"/>
            <a:r>
              <a:rPr lang="en-US" sz="2000" b="1">
                <a:solidFill>
                  <a:srgbClr val="790015"/>
                </a:solidFill>
                <a:latin typeface="Courier New" pitchFamily="49" charset="0"/>
              </a:rPr>
              <a:t>         A &lt;= ‘B’;</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end if</a:t>
            </a:r>
            <a:r>
              <a:rPr lang="en-US" sz="2000" b="1">
                <a:solidFill>
                  <a:srgbClr val="790015"/>
                </a:solidFill>
                <a:latin typeface="Courier New" pitchFamily="49" charset="0"/>
              </a:rPr>
              <a:t>;</a:t>
            </a:r>
          </a:p>
          <a:p>
            <a:pPr eaLnBrk="0" hangingPunct="0"/>
            <a:r>
              <a:rPr lang="en-US" sz="2000" b="1">
                <a:solidFill>
                  <a:srgbClr val="E20A2E"/>
                </a:solidFill>
                <a:latin typeface="Courier New" pitchFamily="49" charset="0"/>
              </a:rPr>
              <a:t>end process</a:t>
            </a:r>
            <a:r>
              <a:rPr lang="en-US" sz="2000" b="1">
                <a:solidFill>
                  <a:srgbClr val="790015"/>
                </a:solidFill>
                <a:latin typeface="Courier New" pitchFamily="49" charset="0"/>
              </a:rPr>
              <a:t>;</a:t>
            </a:r>
          </a:p>
        </p:txBody>
      </p:sp>
      <p:sp>
        <p:nvSpPr>
          <p:cNvPr id="359427" name="Rectangle 3"/>
          <p:cNvSpPr>
            <a:spLocks noChangeArrowheads="1"/>
          </p:cNvSpPr>
          <p:nvPr/>
        </p:nvSpPr>
        <p:spPr bwMode="auto">
          <a:xfrm>
            <a:off x="533400" y="609600"/>
            <a:ext cx="8077200" cy="28956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sz="2000" b="1">
                <a:solidFill>
                  <a:srgbClr val="E20A2E"/>
                </a:solidFill>
                <a:latin typeface="Courier New" pitchFamily="49" charset="0"/>
              </a:rPr>
              <a:t>process</a:t>
            </a:r>
          </a:p>
          <a:p>
            <a:pPr eaLnBrk="0" hangingPunct="0"/>
            <a:r>
              <a:rPr lang="en-US" sz="2000" b="1">
                <a:solidFill>
                  <a:srgbClr val="E20A2E"/>
                </a:solidFill>
                <a:latin typeface="Courier New" pitchFamily="49" charset="0"/>
              </a:rPr>
              <a:t>begin</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if </a:t>
            </a:r>
            <a:r>
              <a:rPr lang="en-US" sz="2000" b="1">
                <a:solidFill>
                  <a:srgbClr val="790015"/>
                </a:solidFill>
                <a:latin typeface="Courier New" pitchFamily="49" charset="0"/>
              </a:rPr>
              <a:t>(reset = ‘1’) </a:t>
            </a:r>
            <a:r>
              <a:rPr lang="en-US" sz="2000" b="1">
                <a:solidFill>
                  <a:srgbClr val="E20A2E"/>
                </a:solidFill>
                <a:latin typeface="Courier New" pitchFamily="49" charset="0"/>
              </a:rPr>
              <a:t>then</a:t>
            </a:r>
          </a:p>
          <a:p>
            <a:pPr eaLnBrk="0" hangingPunct="0"/>
            <a:r>
              <a:rPr lang="en-US" sz="2000" b="1">
                <a:solidFill>
                  <a:srgbClr val="790015"/>
                </a:solidFill>
                <a:latin typeface="Courier New" pitchFamily="49" charset="0"/>
              </a:rPr>
              <a:t>         A &lt;= ‘0’ ;</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elsif</a:t>
            </a:r>
            <a:r>
              <a:rPr lang="en-US" sz="2000" b="1">
                <a:solidFill>
                  <a:srgbClr val="790015"/>
                </a:solidFill>
                <a:latin typeface="Courier New" pitchFamily="49" charset="0"/>
              </a:rPr>
              <a:t> (clk’</a:t>
            </a:r>
            <a:r>
              <a:rPr lang="en-US" sz="2000" b="1">
                <a:solidFill>
                  <a:srgbClr val="E20A2E"/>
                </a:solidFill>
                <a:latin typeface="Courier New" pitchFamily="49" charset="0"/>
              </a:rPr>
              <a:t>event</a:t>
            </a:r>
            <a:r>
              <a:rPr lang="en-US" sz="2000" b="1">
                <a:solidFill>
                  <a:srgbClr val="790015"/>
                </a:solidFill>
                <a:latin typeface="Courier New" pitchFamily="49" charset="0"/>
              </a:rPr>
              <a:t> and clk = ‘1’) </a:t>
            </a:r>
            <a:r>
              <a:rPr lang="en-US" sz="2000" b="1">
                <a:solidFill>
                  <a:srgbClr val="E20A2E"/>
                </a:solidFill>
                <a:latin typeface="Courier New" pitchFamily="49" charset="0"/>
              </a:rPr>
              <a:t>then</a:t>
            </a:r>
            <a:endParaRPr lang="en-US" sz="2000" b="1">
              <a:solidFill>
                <a:srgbClr val="790015"/>
              </a:solidFill>
              <a:latin typeface="Courier New" pitchFamily="49" charset="0"/>
            </a:endParaRPr>
          </a:p>
          <a:p>
            <a:pPr eaLnBrk="0" hangingPunct="0"/>
            <a:r>
              <a:rPr lang="en-US" sz="2000" b="1">
                <a:solidFill>
                  <a:srgbClr val="790015"/>
                </a:solidFill>
                <a:latin typeface="Courier New" pitchFamily="49" charset="0"/>
              </a:rPr>
              <a:t>         A &lt;= ‘B’;</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end if</a:t>
            </a:r>
            <a:r>
              <a:rPr lang="en-US" sz="2000" b="1">
                <a:solidFill>
                  <a:srgbClr val="790015"/>
                </a:solidFill>
                <a:latin typeface="Courier New" pitchFamily="49" charset="0"/>
              </a:rPr>
              <a:t>;</a:t>
            </a:r>
          </a:p>
          <a:p>
            <a:pPr eaLnBrk="0" hangingPunct="0"/>
            <a:r>
              <a:rPr lang="en-US" sz="2000" b="1">
                <a:solidFill>
                  <a:srgbClr val="790015"/>
                </a:solidFill>
                <a:latin typeface="Courier New" pitchFamily="49" charset="0"/>
              </a:rPr>
              <a:t>      </a:t>
            </a:r>
            <a:r>
              <a:rPr lang="en-US" sz="2000" b="1">
                <a:solidFill>
                  <a:srgbClr val="E20A2E"/>
                </a:solidFill>
                <a:latin typeface="Courier New" pitchFamily="49" charset="0"/>
              </a:rPr>
              <a:t>wait on</a:t>
            </a:r>
            <a:r>
              <a:rPr lang="en-US" sz="2000" b="1">
                <a:solidFill>
                  <a:srgbClr val="790015"/>
                </a:solidFill>
                <a:latin typeface="Courier New" pitchFamily="49" charset="0"/>
              </a:rPr>
              <a:t> reset, clk;</a:t>
            </a:r>
          </a:p>
          <a:p>
            <a:pPr eaLnBrk="0" hangingPunct="0"/>
            <a:r>
              <a:rPr lang="en-US" sz="2000" b="1">
                <a:solidFill>
                  <a:srgbClr val="E20A2E"/>
                </a:solidFill>
                <a:latin typeface="Courier New" pitchFamily="49" charset="0"/>
              </a:rPr>
              <a:t>end process</a:t>
            </a:r>
            <a:r>
              <a:rPr lang="en-US" sz="2000" b="1">
                <a:solidFill>
                  <a:srgbClr val="790015"/>
                </a:solidFill>
                <a:latin typeface="Courier New" pitchFamily="49" charset="0"/>
              </a:rPr>
              <a:t>;</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ChangeArrowheads="1"/>
          </p:cNvSpPr>
          <p:nvPr>
            <p:ph type="body" idx="1"/>
          </p:nvPr>
        </p:nvSpPr>
        <p:spPr>
          <a:xfrm>
            <a:off x="381000" y="1082675"/>
            <a:ext cx="8153400" cy="1905000"/>
          </a:xfrm>
          <a:noFill/>
          <a:ln/>
        </p:spPr>
        <p:txBody>
          <a:bodyPr lIns="90488" tIns="44450" rIns="90488" bIns="44450"/>
          <a:lstStyle/>
          <a:p>
            <a:pPr>
              <a:lnSpc>
                <a:spcPct val="90000"/>
              </a:lnSpc>
            </a:pPr>
            <a:r>
              <a:rPr lang="en-US" sz="2400"/>
              <a:t>Sequential statements are statements which are analyzed serially one after the other. </a:t>
            </a:r>
            <a:r>
              <a:rPr lang="en-US" sz="2400">
                <a:solidFill>
                  <a:srgbClr val="000000"/>
                </a:solidFill>
              </a:rPr>
              <a:t>The final output depends on the order of the statements, unlike concurrent statements where the order is inconsequential.</a:t>
            </a:r>
            <a:endParaRPr lang="en-US" sz="2400"/>
          </a:p>
        </p:txBody>
      </p:sp>
      <p:sp>
        <p:nvSpPr>
          <p:cNvPr id="360451" name="Rectangle 3"/>
          <p:cNvSpPr>
            <a:spLocks noGrp="1" noChangeArrowheads="1"/>
          </p:cNvSpPr>
          <p:nvPr>
            <p:ph type="title"/>
          </p:nvPr>
        </p:nvSpPr>
        <p:spPr/>
        <p:txBody>
          <a:bodyPr/>
          <a:lstStyle/>
          <a:p>
            <a:r>
              <a:rPr lang="en-US"/>
              <a:t>Sequential Statements</a:t>
            </a:r>
          </a:p>
        </p:txBody>
      </p:sp>
      <p:sp>
        <p:nvSpPr>
          <p:cNvPr id="360452" name="Rectangle 4"/>
          <p:cNvSpPr>
            <a:spLocks noChangeArrowheads="1"/>
          </p:cNvSpPr>
          <p:nvPr/>
        </p:nvSpPr>
        <p:spPr bwMode="auto">
          <a:xfrm>
            <a:off x="381000" y="3063875"/>
            <a:ext cx="81534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Sequential statements are allowed only inside </a:t>
            </a:r>
            <a:r>
              <a:rPr lang="en-US">
                <a:solidFill>
                  <a:srgbClr val="790015"/>
                </a:solidFill>
                <a:latin typeface="Arial" charset="0"/>
              </a:rPr>
              <a:t>process</a:t>
            </a:r>
            <a:r>
              <a:rPr lang="en-US">
                <a:latin typeface="Arial" charset="0"/>
              </a:rPr>
              <a:t> and subprograms (</a:t>
            </a:r>
            <a:r>
              <a:rPr lang="en-US">
                <a:solidFill>
                  <a:srgbClr val="790015"/>
                </a:solidFill>
                <a:latin typeface="Arial" charset="0"/>
              </a:rPr>
              <a:t>function </a:t>
            </a:r>
            <a:r>
              <a:rPr lang="en-US">
                <a:latin typeface="Arial" charset="0"/>
              </a:rPr>
              <a:t>and </a:t>
            </a:r>
            <a:r>
              <a:rPr lang="en-US">
                <a:solidFill>
                  <a:srgbClr val="790015"/>
                </a:solidFill>
                <a:latin typeface="Arial" charset="0"/>
              </a:rPr>
              <a:t>procedure</a:t>
            </a:r>
            <a:r>
              <a:rPr lang="en-US">
                <a:latin typeface="Arial" charset="0"/>
              </a:rPr>
              <a:t>)  </a:t>
            </a:r>
          </a:p>
        </p:txBody>
      </p:sp>
      <p:sp>
        <p:nvSpPr>
          <p:cNvPr id="360453" name="Rectangle 5"/>
          <p:cNvSpPr>
            <a:spLocks noChangeArrowheads="1"/>
          </p:cNvSpPr>
          <p:nvPr/>
        </p:nvSpPr>
        <p:spPr bwMode="auto">
          <a:xfrm>
            <a:off x="381000" y="3902075"/>
            <a:ext cx="81534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Process and subprograms can have only sequential statements within them.</a:t>
            </a:r>
          </a:p>
        </p:txBody>
      </p:sp>
      <p:sp>
        <p:nvSpPr>
          <p:cNvPr id="360454" name="Rectangle 6"/>
          <p:cNvSpPr>
            <a:spLocks noChangeArrowheads="1"/>
          </p:cNvSpPr>
          <p:nvPr/>
        </p:nvSpPr>
        <p:spPr bwMode="auto">
          <a:xfrm>
            <a:off x="381000" y="4740275"/>
            <a:ext cx="8153400" cy="6096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Only sequential statements can use variables.</a:t>
            </a:r>
          </a:p>
        </p:txBody>
      </p:sp>
      <p:sp>
        <p:nvSpPr>
          <p:cNvPr id="360455" name="Rectangle 7"/>
          <p:cNvSpPr>
            <a:spLocks noChangeArrowheads="1"/>
          </p:cNvSpPr>
          <p:nvPr/>
        </p:nvSpPr>
        <p:spPr bwMode="auto">
          <a:xfrm>
            <a:off x="381000" y="5273675"/>
            <a:ext cx="8077200" cy="822325"/>
          </a:xfrm>
          <a:prstGeom prst="rect">
            <a:avLst/>
          </a:prstGeom>
          <a:noFill/>
          <a:ln w="9525">
            <a:noFill/>
            <a:miter lim="800000"/>
            <a:headEnd/>
            <a:tailEnd/>
          </a:ln>
          <a:effectLst/>
        </p:spPr>
        <p:txBody>
          <a:bodyPr>
            <a:spAutoFit/>
          </a:bodyPr>
          <a:lstStyle/>
          <a:p>
            <a:pPr marL="342900" indent="-342900" eaLnBrk="0" hangingPunct="0">
              <a:buFontTx/>
              <a:buChar char="•"/>
            </a:pPr>
            <a:r>
              <a:rPr lang="en-US">
                <a:latin typeface="Arial" charset="0"/>
              </a:rPr>
              <a:t>The </a:t>
            </a:r>
            <a:r>
              <a:rPr lang="en-US">
                <a:solidFill>
                  <a:srgbClr val="790015"/>
                </a:solidFill>
                <a:latin typeface="Arial" charset="0"/>
              </a:rPr>
              <a:t>Process</a:t>
            </a:r>
            <a:r>
              <a:rPr lang="en-US">
                <a:latin typeface="Arial" charset="0"/>
              </a:rPr>
              <a:t> statement is the primary concurrent VHDL statement used to describe sequential behaviour.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04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045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04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04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2" grpId="0" autoUpdateAnimBg="0"/>
      <p:bldP spid="360453" grpId="0" autoUpdateAnimBg="0"/>
      <p:bldP spid="360454" grpId="0" autoUpdateAnimBg="0"/>
      <p:bldP spid="360455" grpId="0"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body" idx="1"/>
          </p:nvPr>
        </p:nvSpPr>
        <p:spPr>
          <a:xfrm>
            <a:off x="381000" y="1295400"/>
            <a:ext cx="8153400" cy="1447800"/>
          </a:xfrm>
          <a:noFill/>
          <a:ln/>
        </p:spPr>
        <p:txBody>
          <a:bodyPr lIns="90488" tIns="44450" rIns="90488" bIns="44450"/>
          <a:lstStyle/>
          <a:p>
            <a:pPr>
              <a:lnSpc>
                <a:spcPct val="90000"/>
              </a:lnSpc>
            </a:pPr>
            <a:r>
              <a:rPr lang="en-US"/>
              <a:t>Sequential statements can be used to generate</a:t>
            </a:r>
          </a:p>
          <a:p>
            <a:pPr lvl="1">
              <a:lnSpc>
                <a:spcPct val="90000"/>
              </a:lnSpc>
            </a:pPr>
            <a:r>
              <a:rPr lang="en-US"/>
              <a:t>Combinational logic</a:t>
            </a:r>
          </a:p>
          <a:p>
            <a:pPr lvl="1">
              <a:lnSpc>
                <a:spcPct val="90000"/>
              </a:lnSpc>
            </a:pPr>
            <a:r>
              <a:rPr lang="en-US"/>
              <a:t>Sequential logic</a:t>
            </a:r>
          </a:p>
        </p:txBody>
      </p:sp>
      <p:sp>
        <p:nvSpPr>
          <p:cNvPr id="361475" name="Rectangle 3"/>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Sequential Statements contd.</a:t>
            </a:r>
          </a:p>
        </p:txBody>
      </p:sp>
      <p:sp>
        <p:nvSpPr>
          <p:cNvPr id="361476" name="Rectangle 4"/>
          <p:cNvSpPr>
            <a:spLocks noChangeArrowheads="1"/>
          </p:cNvSpPr>
          <p:nvPr/>
        </p:nvSpPr>
        <p:spPr bwMode="auto">
          <a:xfrm>
            <a:off x="381000" y="2743200"/>
            <a:ext cx="8153400" cy="13716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sz="2800">
                <a:latin typeface="Arial" charset="0"/>
              </a:rPr>
              <a:t>Clocked process</a:t>
            </a:r>
          </a:p>
          <a:p>
            <a:pPr marL="742950" lvl="1" indent="-285750">
              <a:spcBef>
                <a:spcPct val="20000"/>
              </a:spcBef>
              <a:buClr>
                <a:schemeClr val="tx1"/>
              </a:buClr>
              <a:buFont typeface="Wingdings" pitchFamily="2" charset="2"/>
              <a:buChar char="Ø"/>
            </a:pPr>
            <a:r>
              <a:rPr lang="en-US" sz="2600">
                <a:latin typeface="Arial" charset="0"/>
              </a:rPr>
              <a:t>It is easily possible to infer flip-flops using if statements and ‘event attribute.</a:t>
            </a:r>
          </a:p>
        </p:txBody>
      </p:sp>
      <p:sp>
        <p:nvSpPr>
          <p:cNvPr id="361477" name="Rectangle 5"/>
          <p:cNvSpPr>
            <a:spLocks noChangeArrowheads="1"/>
          </p:cNvSpPr>
          <p:nvPr/>
        </p:nvSpPr>
        <p:spPr bwMode="auto">
          <a:xfrm>
            <a:off x="381000" y="4114800"/>
            <a:ext cx="8153400" cy="22098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sz="2800">
                <a:latin typeface="Arial" charset="0"/>
              </a:rPr>
              <a:t>Combinatorial process</a:t>
            </a:r>
          </a:p>
          <a:p>
            <a:pPr marL="742950" lvl="1" indent="-285750">
              <a:spcBef>
                <a:spcPct val="20000"/>
              </a:spcBef>
              <a:buClr>
                <a:schemeClr val="tx1"/>
              </a:buClr>
              <a:buFont typeface="Wingdings" pitchFamily="2" charset="2"/>
              <a:buChar char="Ø"/>
            </a:pPr>
            <a:r>
              <a:rPr lang="en-US" sz="2600">
                <a:latin typeface="Arial" charset="0"/>
              </a:rPr>
              <a:t>generates purely combinatorial logic.</a:t>
            </a:r>
          </a:p>
          <a:p>
            <a:pPr marL="742950" lvl="1" indent="-285750">
              <a:spcBef>
                <a:spcPct val="20000"/>
              </a:spcBef>
              <a:buClr>
                <a:schemeClr val="tx1"/>
              </a:buClr>
              <a:buFont typeface="Wingdings" pitchFamily="2" charset="2"/>
              <a:buChar char="Ø"/>
            </a:pPr>
            <a:r>
              <a:rPr lang="en-US" sz="2600">
                <a:latin typeface="Arial" charset="0"/>
              </a:rPr>
              <a:t>All the inputs must be present in the sensitivity list. Otherwise the simulation and synthesis results will not match.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14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1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476" grpId="0" autoUpdateAnimBg="0"/>
      <p:bldP spid="361477"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ChangeArrowheads="1"/>
          </p:cNvSpPr>
          <p:nvPr>
            <p:ph type="body" idx="1"/>
          </p:nvPr>
        </p:nvSpPr>
        <p:spPr>
          <a:xfrm>
            <a:off x="304800" y="1295400"/>
            <a:ext cx="8305800" cy="4876800"/>
          </a:xfrm>
          <a:noFill/>
          <a:ln/>
        </p:spPr>
        <p:txBody>
          <a:bodyPr lIns="90488" tIns="44450" rIns="90488" bIns="44450"/>
          <a:lstStyle/>
          <a:p>
            <a:r>
              <a:rPr lang="en-US" sz="2400"/>
              <a:t>Syntax</a:t>
            </a:r>
          </a:p>
          <a:p>
            <a:pPr>
              <a:buFontTx/>
              <a:buNone/>
            </a:pPr>
            <a:r>
              <a:rPr lang="en-US" sz="2400" b="1"/>
              <a:t>	</a:t>
            </a:r>
            <a:r>
              <a:rPr lang="en-US" sz="2400" b="1">
                <a:solidFill>
                  <a:srgbClr val="E20A2E"/>
                </a:solidFill>
                <a:latin typeface="Courier New" pitchFamily="49" charset="0"/>
              </a:rPr>
              <a:t>if </a:t>
            </a:r>
            <a:r>
              <a:rPr lang="en-US" sz="2400" b="1" i="1">
                <a:latin typeface="Courier New" pitchFamily="49" charset="0"/>
              </a:rPr>
              <a:t>condition1</a:t>
            </a:r>
            <a:r>
              <a:rPr lang="en-US" sz="2400" b="1">
                <a:latin typeface="Courier New" pitchFamily="49" charset="0"/>
              </a:rPr>
              <a:t> </a:t>
            </a:r>
            <a:r>
              <a:rPr lang="en-US" sz="2400" b="1">
                <a:solidFill>
                  <a:srgbClr val="E20A2E"/>
                </a:solidFill>
                <a:latin typeface="Courier New" pitchFamily="49" charset="0"/>
              </a:rPr>
              <a:t>then</a:t>
            </a:r>
            <a:endParaRPr lang="en-US" sz="2400" b="1">
              <a:latin typeface="Courier New" pitchFamily="49" charset="0"/>
            </a:endParaRPr>
          </a:p>
          <a:p>
            <a:pPr>
              <a:buFontTx/>
              <a:buNone/>
            </a:pPr>
            <a:r>
              <a:rPr lang="en-US" sz="2400" b="1">
                <a:latin typeface="Courier New" pitchFamily="49" charset="0"/>
              </a:rPr>
              <a:t>    </a:t>
            </a:r>
            <a:r>
              <a:rPr lang="en-US" sz="2400" b="1" i="1">
                <a:latin typeface="Courier New" pitchFamily="49" charset="0"/>
              </a:rPr>
              <a:t>statements</a:t>
            </a:r>
            <a:endParaRPr lang="en-US" sz="2400" b="1">
              <a:latin typeface="Courier New" pitchFamily="49" charset="0"/>
            </a:endParaRPr>
          </a:p>
          <a:p>
            <a:pPr>
              <a:buFontTx/>
              <a:buNone/>
            </a:pPr>
            <a:r>
              <a:rPr lang="en-US" sz="2400" b="1">
                <a:latin typeface="Courier New" pitchFamily="49" charset="0"/>
              </a:rPr>
              <a:t>  [</a:t>
            </a:r>
            <a:r>
              <a:rPr lang="en-US" sz="2400" b="1">
                <a:solidFill>
                  <a:srgbClr val="E20A2E"/>
                </a:solidFill>
                <a:latin typeface="Courier New" pitchFamily="49" charset="0"/>
              </a:rPr>
              <a:t>elsif</a:t>
            </a:r>
            <a:r>
              <a:rPr lang="en-US" sz="2400" b="1">
                <a:latin typeface="Courier New" pitchFamily="49" charset="0"/>
              </a:rPr>
              <a:t> </a:t>
            </a:r>
            <a:r>
              <a:rPr lang="en-US" sz="2400" b="1" i="1">
                <a:latin typeface="Courier New" pitchFamily="49" charset="0"/>
              </a:rPr>
              <a:t>condition2</a:t>
            </a:r>
            <a:r>
              <a:rPr lang="en-US" sz="2400" b="1">
                <a:latin typeface="Courier New" pitchFamily="49" charset="0"/>
              </a:rPr>
              <a:t> </a:t>
            </a:r>
            <a:r>
              <a:rPr lang="en-US" sz="2400" b="1">
                <a:solidFill>
                  <a:srgbClr val="E20A2E"/>
                </a:solidFill>
                <a:latin typeface="Courier New" pitchFamily="49" charset="0"/>
              </a:rPr>
              <a:t>then</a:t>
            </a:r>
            <a:r>
              <a:rPr lang="en-US" sz="2400" b="1">
                <a:latin typeface="Courier New" pitchFamily="49" charset="0"/>
              </a:rPr>
              <a:t>         </a:t>
            </a:r>
          </a:p>
          <a:p>
            <a:pPr>
              <a:buFontTx/>
              <a:buNone/>
            </a:pPr>
            <a:r>
              <a:rPr lang="en-US" sz="2400" b="1">
                <a:latin typeface="Courier New" pitchFamily="49" charset="0"/>
              </a:rPr>
              <a:t>     </a:t>
            </a:r>
            <a:r>
              <a:rPr lang="en-US" sz="2400" b="1" i="1">
                <a:latin typeface="Courier New" pitchFamily="49" charset="0"/>
              </a:rPr>
              <a:t>statements</a:t>
            </a:r>
            <a:r>
              <a:rPr lang="en-US" sz="2400" b="1">
                <a:latin typeface="Courier New" pitchFamily="49" charset="0"/>
              </a:rPr>
              <a:t>]</a:t>
            </a:r>
          </a:p>
          <a:p>
            <a:pPr>
              <a:buFontTx/>
              <a:buNone/>
            </a:pPr>
            <a:r>
              <a:rPr lang="en-US" sz="2400" b="1">
                <a:latin typeface="Courier New" pitchFamily="49" charset="0"/>
              </a:rPr>
              <a:t>  [</a:t>
            </a:r>
            <a:r>
              <a:rPr lang="en-US" sz="2400" b="1">
                <a:solidFill>
                  <a:srgbClr val="E20A2E"/>
                </a:solidFill>
                <a:latin typeface="Courier New" pitchFamily="49" charset="0"/>
              </a:rPr>
              <a:t>else</a:t>
            </a:r>
            <a:endParaRPr lang="en-US" sz="2400" b="1">
              <a:latin typeface="Courier New" pitchFamily="49" charset="0"/>
            </a:endParaRPr>
          </a:p>
          <a:p>
            <a:pPr>
              <a:buFontTx/>
              <a:buNone/>
            </a:pPr>
            <a:r>
              <a:rPr lang="en-US" sz="2400" b="1">
                <a:latin typeface="Courier New" pitchFamily="49" charset="0"/>
              </a:rPr>
              <a:t>     </a:t>
            </a:r>
            <a:r>
              <a:rPr lang="en-US" sz="2400" b="1" i="1">
                <a:latin typeface="Courier New" pitchFamily="49" charset="0"/>
              </a:rPr>
              <a:t>statements</a:t>
            </a:r>
            <a:r>
              <a:rPr lang="en-US" sz="2400" b="1">
                <a:latin typeface="Courier New" pitchFamily="49" charset="0"/>
              </a:rPr>
              <a:t>]</a:t>
            </a:r>
          </a:p>
          <a:p>
            <a:pPr>
              <a:buFontTx/>
              <a:buNone/>
            </a:pPr>
            <a:r>
              <a:rPr lang="en-US" sz="2400" b="1">
                <a:latin typeface="Courier New" pitchFamily="49" charset="0"/>
              </a:rPr>
              <a:t>  </a:t>
            </a:r>
            <a:r>
              <a:rPr lang="en-US" sz="2400" b="1">
                <a:solidFill>
                  <a:srgbClr val="E20A2E"/>
                </a:solidFill>
                <a:latin typeface="Courier New" pitchFamily="49" charset="0"/>
              </a:rPr>
              <a:t>end if</a:t>
            </a:r>
            <a:r>
              <a:rPr lang="en-US" sz="2400" b="1">
                <a:latin typeface="Courier New" pitchFamily="49" charset="0"/>
              </a:rPr>
              <a:t>;</a:t>
            </a:r>
          </a:p>
          <a:p>
            <a:r>
              <a:rPr lang="en-US" sz="2400"/>
              <a:t>An </a:t>
            </a:r>
            <a:r>
              <a:rPr lang="en-US" sz="2400">
                <a:solidFill>
                  <a:srgbClr val="790015"/>
                </a:solidFill>
              </a:rPr>
              <a:t>if</a:t>
            </a:r>
            <a:r>
              <a:rPr lang="en-US" sz="2400"/>
              <a:t> statement selects one or none of a sequence of events to execute . The choice depends on one or more conditions.</a:t>
            </a:r>
          </a:p>
        </p:txBody>
      </p:sp>
      <p:sp>
        <p:nvSpPr>
          <p:cNvPr id="362499" name="Rectangle 3"/>
          <p:cNvSpPr>
            <a:spLocks noChangeArrowheads="1"/>
          </p:cNvSpPr>
          <p:nvPr/>
        </p:nvSpPr>
        <p:spPr bwMode="auto">
          <a:xfrm>
            <a:off x="4953000" y="2514600"/>
            <a:ext cx="1219200" cy="431800"/>
          </a:xfrm>
          <a:prstGeom prst="rect">
            <a:avLst/>
          </a:prstGeom>
          <a:solidFill>
            <a:schemeClr val="accent1"/>
          </a:solidFill>
          <a:ln w="12700">
            <a:solidFill>
              <a:schemeClr val="tx1"/>
            </a:solidFill>
            <a:miter lim="800000"/>
            <a:headEnd/>
            <a:tailEnd/>
          </a:ln>
          <a:effectLst/>
        </p:spPr>
        <p:txBody>
          <a:bodyPr wrap="none" lIns="90488" tIns="44450" rIns="90488" bIns="44450" anchor="ctr"/>
          <a:lstStyle/>
          <a:p>
            <a:pPr algn="ctr" eaLnBrk="0" hangingPunct="0"/>
            <a:r>
              <a:rPr lang="en-US" sz="1800" b="1">
                <a:latin typeface="Arial" charset="0"/>
              </a:rPr>
              <a:t>Priority</a:t>
            </a:r>
          </a:p>
        </p:txBody>
      </p:sp>
      <p:sp>
        <p:nvSpPr>
          <p:cNvPr id="362500" name="Line 4"/>
          <p:cNvSpPr>
            <a:spLocks noChangeShapeType="1"/>
          </p:cNvSpPr>
          <p:nvPr/>
        </p:nvSpPr>
        <p:spPr bwMode="auto">
          <a:xfrm>
            <a:off x="5562600" y="1828800"/>
            <a:ext cx="3175" cy="685800"/>
          </a:xfrm>
          <a:prstGeom prst="line">
            <a:avLst/>
          </a:prstGeom>
          <a:noFill/>
          <a:ln w="19050">
            <a:solidFill>
              <a:schemeClr val="tx1"/>
            </a:solidFill>
            <a:round/>
            <a:headEnd/>
            <a:tailEnd type="triangle" w="med" len="med"/>
          </a:ln>
          <a:effectLst/>
        </p:spPr>
        <p:txBody>
          <a:bodyPr wrap="none" anchor="ctr"/>
          <a:lstStyle/>
          <a:p>
            <a:endParaRPr lang="en-US"/>
          </a:p>
        </p:txBody>
      </p:sp>
      <p:sp>
        <p:nvSpPr>
          <p:cNvPr id="362501" name="Line 5"/>
          <p:cNvSpPr>
            <a:spLocks noChangeShapeType="1"/>
          </p:cNvSpPr>
          <p:nvPr/>
        </p:nvSpPr>
        <p:spPr bwMode="auto">
          <a:xfrm>
            <a:off x="5562600" y="2971800"/>
            <a:ext cx="9525" cy="1376363"/>
          </a:xfrm>
          <a:prstGeom prst="line">
            <a:avLst/>
          </a:prstGeom>
          <a:noFill/>
          <a:ln w="19050">
            <a:solidFill>
              <a:schemeClr val="tx1"/>
            </a:solidFill>
            <a:round/>
            <a:headEnd/>
            <a:tailEnd type="triangle" w="med" len="med"/>
          </a:ln>
          <a:effectLst/>
        </p:spPr>
        <p:txBody>
          <a:bodyPr wrap="none" anchor="ctr"/>
          <a:lstStyle/>
          <a:p>
            <a:endParaRPr lang="en-US"/>
          </a:p>
        </p:txBody>
      </p:sp>
      <p:sp>
        <p:nvSpPr>
          <p:cNvPr id="362502" name="Rectangle 6"/>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The if statement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ChangeArrowheads="1"/>
          </p:cNvSpPr>
          <p:nvPr/>
        </p:nvSpPr>
        <p:spPr bwMode="auto">
          <a:xfrm>
            <a:off x="6761163" y="2520950"/>
            <a:ext cx="1323975" cy="5969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17443" name="Rectangle 3"/>
          <p:cNvSpPr>
            <a:spLocks noChangeArrowheads="1"/>
          </p:cNvSpPr>
          <p:nvPr/>
        </p:nvSpPr>
        <p:spPr bwMode="auto">
          <a:xfrm>
            <a:off x="217488" y="5645150"/>
            <a:ext cx="2608262" cy="520700"/>
          </a:xfrm>
          <a:prstGeom prst="rect">
            <a:avLst/>
          </a:prstGeom>
          <a:solidFill>
            <a:schemeClr val="bg1"/>
          </a:solidFill>
          <a:ln w="12700">
            <a:solidFill>
              <a:schemeClr val="tx1"/>
            </a:solidFill>
            <a:miter lim="800000"/>
            <a:headEnd/>
            <a:tailEnd/>
          </a:ln>
          <a:effectLst/>
        </p:spPr>
        <p:txBody>
          <a:bodyPr wrap="none" anchor="ctr"/>
          <a:lstStyle/>
          <a:p>
            <a:endParaRPr lang="en-US"/>
          </a:p>
        </p:txBody>
      </p:sp>
      <p:sp>
        <p:nvSpPr>
          <p:cNvPr id="317444" name="Arc 4"/>
          <p:cNvSpPr>
            <a:spLocks/>
          </p:cNvSpPr>
          <p:nvPr/>
        </p:nvSpPr>
        <p:spPr bwMode="auto">
          <a:xfrm>
            <a:off x="2814638" y="5638800"/>
            <a:ext cx="1049337" cy="2984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triangle" w="med" len="med"/>
            <a:tailEnd type="triangle" w="med" len="med"/>
          </a:ln>
          <a:effectLst/>
        </p:spPr>
        <p:txBody>
          <a:bodyPr wrap="none" anchor="ctr"/>
          <a:lstStyle/>
          <a:p>
            <a:endParaRPr lang="en-US"/>
          </a:p>
        </p:txBody>
      </p:sp>
      <p:sp>
        <p:nvSpPr>
          <p:cNvPr id="317445" name="Rectangle 5"/>
          <p:cNvSpPr>
            <a:spLocks noChangeArrowheads="1"/>
          </p:cNvSpPr>
          <p:nvPr/>
        </p:nvSpPr>
        <p:spPr bwMode="auto">
          <a:xfrm>
            <a:off x="265113" y="5716588"/>
            <a:ext cx="2479675" cy="379412"/>
          </a:xfrm>
          <a:prstGeom prst="rect">
            <a:avLst/>
          </a:prstGeom>
          <a:noFill/>
          <a:ln w="12700">
            <a:noFill/>
            <a:miter lim="800000"/>
            <a:headEnd/>
            <a:tailEnd/>
          </a:ln>
          <a:effectLst/>
        </p:spPr>
        <p:txBody>
          <a:bodyPr wrap="none" anchor="ctr"/>
          <a:lstStyle/>
          <a:p>
            <a:pPr algn="ctr" eaLnBrk="0" hangingPunct="0"/>
            <a:r>
              <a:rPr lang="en-US" sz="1800" b="1">
                <a:latin typeface="Arial" charset="0"/>
              </a:rPr>
              <a:t>Post layout simulation</a:t>
            </a:r>
          </a:p>
        </p:txBody>
      </p:sp>
      <p:sp>
        <p:nvSpPr>
          <p:cNvPr id="317446" name="Oval 6"/>
          <p:cNvSpPr>
            <a:spLocks noChangeArrowheads="1"/>
          </p:cNvSpPr>
          <p:nvPr/>
        </p:nvSpPr>
        <p:spPr bwMode="auto">
          <a:xfrm>
            <a:off x="3805238" y="4883150"/>
            <a:ext cx="2592387" cy="11303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17447" name="Oval 7"/>
          <p:cNvSpPr>
            <a:spLocks noChangeArrowheads="1"/>
          </p:cNvSpPr>
          <p:nvPr/>
        </p:nvSpPr>
        <p:spPr bwMode="auto">
          <a:xfrm>
            <a:off x="3663950" y="3282950"/>
            <a:ext cx="2944813" cy="825500"/>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317448" name="Rectangle 8"/>
          <p:cNvSpPr>
            <a:spLocks noChangeArrowheads="1"/>
          </p:cNvSpPr>
          <p:nvPr/>
        </p:nvSpPr>
        <p:spPr bwMode="auto">
          <a:xfrm>
            <a:off x="282575" y="306388"/>
            <a:ext cx="4992688" cy="81915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latin typeface="Arial" charset="0"/>
              </a:rPr>
              <a:t>HDL Implementation Design Cycle</a:t>
            </a:r>
            <a:endParaRPr lang="en-US" b="1">
              <a:latin typeface="Helvetica" pitchFamily="34" charset="0"/>
            </a:endParaRPr>
          </a:p>
        </p:txBody>
      </p:sp>
      <p:sp>
        <p:nvSpPr>
          <p:cNvPr id="317449" name="Rectangle 9"/>
          <p:cNvSpPr>
            <a:spLocks noChangeArrowheads="1"/>
          </p:cNvSpPr>
          <p:nvPr/>
        </p:nvSpPr>
        <p:spPr bwMode="auto">
          <a:xfrm>
            <a:off x="3519488" y="1296988"/>
            <a:ext cx="3186112" cy="10509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1800" b="1">
                <a:latin typeface="Arial" charset="0"/>
              </a:rPr>
              <a:t>DESIGN ENTRY</a:t>
            </a:r>
          </a:p>
          <a:p>
            <a:pPr algn="ctr" eaLnBrk="0" hangingPunct="0">
              <a:spcBef>
                <a:spcPct val="50000"/>
              </a:spcBef>
            </a:pPr>
            <a:r>
              <a:rPr lang="en-US" sz="1800" b="1">
                <a:latin typeface="Arial" charset="0"/>
              </a:rPr>
              <a:t>Schematic , VHDL, Verilog, etc.</a:t>
            </a:r>
          </a:p>
        </p:txBody>
      </p:sp>
      <p:sp>
        <p:nvSpPr>
          <p:cNvPr id="317450" name="Rectangle 10"/>
          <p:cNvSpPr>
            <a:spLocks noChangeArrowheads="1"/>
          </p:cNvSpPr>
          <p:nvPr/>
        </p:nvSpPr>
        <p:spPr bwMode="auto">
          <a:xfrm>
            <a:off x="217488" y="2216150"/>
            <a:ext cx="2590800" cy="596900"/>
          </a:xfrm>
          <a:prstGeom prst="rect">
            <a:avLst/>
          </a:prstGeom>
          <a:noFill/>
          <a:ln w="12700">
            <a:solidFill>
              <a:schemeClr val="tx1"/>
            </a:solidFill>
            <a:miter lim="800000"/>
            <a:headEnd/>
            <a:tailEnd/>
          </a:ln>
          <a:effectLst/>
        </p:spPr>
        <p:txBody>
          <a:bodyPr wrap="none" anchor="ctr"/>
          <a:lstStyle/>
          <a:p>
            <a:endParaRPr lang="en-US"/>
          </a:p>
        </p:txBody>
      </p:sp>
      <p:sp>
        <p:nvSpPr>
          <p:cNvPr id="317451" name="Rectangle 11"/>
          <p:cNvSpPr>
            <a:spLocks noChangeArrowheads="1"/>
          </p:cNvSpPr>
          <p:nvPr/>
        </p:nvSpPr>
        <p:spPr bwMode="auto">
          <a:xfrm>
            <a:off x="250825" y="2339975"/>
            <a:ext cx="2568575" cy="363538"/>
          </a:xfrm>
          <a:prstGeom prst="rect">
            <a:avLst/>
          </a:prstGeom>
          <a:noFill/>
          <a:ln w="12700">
            <a:noFill/>
            <a:miter lim="800000"/>
            <a:headEnd/>
            <a:tailEnd/>
          </a:ln>
          <a:effectLst/>
        </p:spPr>
        <p:txBody>
          <a:bodyPr wrap="none" lIns="90488" tIns="44450" rIns="90488" bIns="44450">
            <a:spAutoFit/>
          </a:bodyPr>
          <a:lstStyle/>
          <a:p>
            <a:pPr eaLnBrk="0" hangingPunct="0">
              <a:spcBef>
                <a:spcPct val="50000"/>
              </a:spcBef>
            </a:pPr>
            <a:r>
              <a:rPr lang="en-US" sz="1800" b="1">
                <a:latin typeface="Arial" charset="0"/>
              </a:rPr>
              <a:t>Functional Simulation</a:t>
            </a:r>
          </a:p>
        </p:txBody>
      </p:sp>
      <p:sp>
        <p:nvSpPr>
          <p:cNvPr id="317452" name="Rectangle 12"/>
          <p:cNvSpPr>
            <a:spLocks noChangeArrowheads="1"/>
          </p:cNvSpPr>
          <p:nvPr/>
        </p:nvSpPr>
        <p:spPr bwMode="auto">
          <a:xfrm>
            <a:off x="4038600" y="3324225"/>
            <a:ext cx="2319338" cy="776288"/>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1800" b="1">
                <a:latin typeface="Arial" charset="0"/>
              </a:rPr>
              <a:t>SYNTHESIS</a:t>
            </a:r>
          </a:p>
          <a:p>
            <a:pPr algn="ctr" eaLnBrk="0" hangingPunct="0">
              <a:spcBef>
                <a:spcPct val="50000"/>
              </a:spcBef>
            </a:pPr>
            <a:r>
              <a:rPr lang="en-US" sz="1800" b="1">
                <a:latin typeface="Arial" charset="0"/>
              </a:rPr>
              <a:t>Test insertion</a:t>
            </a:r>
          </a:p>
        </p:txBody>
      </p:sp>
      <p:sp>
        <p:nvSpPr>
          <p:cNvPr id="317453" name="Rectangle 13"/>
          <p:cNvSpPr>
            <a:spLocks noChangeArrowheads="1"/>
          </p:cNvSpPr>
          <p:nvPr/>
        </p:nvSpPr>
        <p:spPr bwMode="auto">
          <a:xfrm>
            <a:off x="217488" y="3816350"/>
            <a:ext cx="2605087" cy="520700"/>
          </a:xfrm>
          <a:prstGeom prst="rect">
            <a:avLst/>
          </a:prstGeom>
          <a:noFill/>
          <a:ln w="12700">
            <a:solidFill>
              <a:schemeClr val="tx1"/>
            </a:solidFill>
            <a:miter lim="800000"/>
            <a:headEnd/>
            <a:tailEnd/>
          </a:ln>
          <a:effectLst/>
        </p:spPr>
        <p:txBody>
          <a:bodyPr wrap="none" anchor="ctr"/>
          <a:lstStyle/>
          <a:p>
            <a:endParaRPr lang="en-US"/>
          </a:p>
        </p:txBody>
      </p:sp>
      <p:sp>
        <p:nvSpPr>
          <p:cNvPr id="317454" name="Rectangle 14"/>
          <p:cNvSpPr>
            <a:spLocks noChangeArrowheads="1"/>
          </p:cNvSpPr>
          <p:nvPr/>
        </p:nvSpPr>
        <p:spPr bwMode="auto">
          <a:xfrm>
            <a:off x="268288" y="3871913"/>
            <a:ext cx="2741612" cy="36353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1800" b="1">
                <a:latin typeface="Arial" charset="0"/>
              </a:rPr>
              <a:t>Gate level simulation</a:t>
            </a:r>
          </a:p>
        </p:txBody>
      </p:sp>
      <p:sp>
        <p:nvSpPr>
          <p:cNvPr id="317455" name="Rectangle 15"/>
          <p:cNvSpPr>
            <a:spLocks noChangeArrowheads="1"/>
          </p:cNvSpPr>
          <p:nvPr/>
        </p:nvSpPr>
        <p:spPr bwMode="auto">
          <a:xfrm>
            <a:off x="3886200" y="4953000"/>
            <a:ext cx="2459038" cy="1050925"/>
          </a:xfrm>
          <a:prstGeom prst="rect">
            <a:avLst/>
          </a:prstGeom>
          <a:noFill/>
          <a:ln w="12700">
            <a:noFill/>
            <a:miter lim="800000"/>
            <a:headEnd/>
            <a:tailEnd/>
          </a:ln>
          <a:effectLst/>
        </p:spPr>
        <p:txBody>
          <a:bodyPr lIns="90488" tIns="44450" rIns="90488" bIns="44450">
            <a:spAutoFit/>
          </a:bodyPr>
          <a:lstStyle/>
          <a:p>
            <a:pPr algn="ctr" eaLnBrk="0" hangingPunct="0">
              <a:spcBef>
                <a:spcPct val="50000"/>
              </a:spcBef>
            </a:pPr>
            <a:r>
              <a:rPr lang="en-US" sz="1800" b="1">
                <a:latin typeface="Arial" charset="0"/>
              </a:rPr>
              <a:t>Implementation</a:t>
            </a:r>
          </a:p>
          <a:p>
            <a:pPr algn="ctr" eaLnBrk="0" hangingPunct="0">
              <a:spcBef>
                <a:spcPct val="50000"/>
              </a:spcBef>
            </a:pPr>
            <a:r>
              <a:rPr lang="en-US" sz="1800" b="1">
                <a:latin typeface="Arial" charset="0"/>
              </a:rPr>
              <a:t>MAP, PLACE , ROUTE</a:t>
            </a:r>
          </a:p>
        </p:txBody>
      </p:sp>
      <p:sp>
        <p:nvSpPr>
          <p:cNvPr id="317456" name="Rectangle 16"/>
          <p:cNvSpPr>
            <a:spLocks noChangeArrowheads="1"/>
          </p:cNvSpPr>
          <p:nvPr/>
        </p:nvSpPr>
        <p:spPr bwMode="auto">
          <a:xfrm>
            <a:off x="217488" y="3054350"/>
            <a:ext cx="2590800" cy="520700"/>
          </a:xfrm>
          <a:prstGeom prst="rect">
            <a:avLst/>
          </a:prstGeom>
          <a:noFill/>
          <a:ln w="12700">
            <a:solidFill>
              <a:schemeClr val="tx1"/>
            </a:solidFill>
            <a:miter lim="800000"/>
            <a:headEnd/>
            <a:tailEnd/>
          </a:ln>
          <a:effectLst/>
        </p:spPr>
        <p:txBody>
          <a:bodyPr wrap="none" lIns="90488" tIns="44450" rIns="90488" bIns="44450" anchor="ctr"/>
          <a:lstStyle/>
          <a:p>
            <a:pPr algn="ctr" eaLnBrk="0" hangingPunct="0"/>
            <a:r>
              <a:rPr lang="en-US" sz="1800" b="1">
                <a:latin typeface="Arial" charset="0"/>
              </a:rPr>
              <a:t>Static Timing Analysis</a:t>
            </a:r>
          </a:p>
        </p:txBody>
      </p:sp>
      <p:sp>
        <p:nvSpPr>
          <p:cNvPr id="317457" name="Oval 17"/>
          <p:cNvSpPr>
            <a:spLocks noChangeArrowheads="1"/>
          </p:cNvSpPr>
          <p:nvPr/>
        </p:nvSpPr>
        <p:spPr bwMode="auto">
          <a:xfrm>
            <a:off x="3452813" y="1073150"/>
            <a:ext cx="3405187" cy="1358900"/>
          </a:xfrm>
          <a:prstGeom prst="ellipse">
            <a:avLst/>
          </a:prstGeom>
          <a:noFill/>
          <a:ln w="12700">
            <a:solidFill>
              <a:schemeClr val="tx1"/>
            </a:solidFill>
            <a:round/>
            <a:headEnd/>
            <a:tailEnd/>
          </a:ln>
          <a:effectLst/>
        </p:spPr>
        <p:txBody>
          <a:bodyPr wrap="none" anchor="ctr"/>
          <a:lstStyle/>
          <a:p>
            <a:endParaRPr lang="en-US"/>
          </a:p>
        </p:txBody>
      </p:sp>
      <p:sp>
        <p:nvSpPr>
          <p:cNvPr id="317458" name="Rectangle 18"/>
          <p:cNvSpPr>
            <a:spLocks noChangeArrowheads="1"/>
          </p:cNvSpPr>
          <p:nvPr/>
        </p:nvSpPr>
        <p:spPr bwMode="auto">
          <a:xfrm>
            <a:off x="217488" y="4806950"/>
            <a:ext cx="2590800" cy="520700"/>
          </a:xfrm>
          <a:prstGeom prst="rect">
            <a:avLst/>
          </a:prstGeom>
          <a:solidFill>
            <a:schemeClr val="bg1"/>
          </a:solidFill>
          <a:ln w="12700">
            <a:solidFill>
              <a:schemeClr val="tx1"/>
            </a:solidFill>
            <a:miter lim="800000"/>
            <a:headEnd/>
            <a:tailEnd/>
          </a:ln>
          <a:effectLst/>
        </p:spPr>
        <p:txBody>
          <a:bodyPr wrap="none" anchor="ctr"/>
          <a:lstStyle/>
          <a:p>
            <a:pPr algn="ctr" eaLnBrk="0" hangingPunct="0"/>
            <a:r>
              <a:rPr lang="en-US" sz="1800" b="1">
                <a:latin typeface="Arial" charset="0"/>
              </a:rPr>
              <a:t>Static Timing Analysis</a:t>
            </a:r>
          </a:p>
        </p:txBody>
      </p:sp>
      <p:sp>
        <p:nvSpPr>
          <p:cNvPr id="317459" name="Arc 19"/>
          <p:cNvSpPr>
            <a:spLocks/>
          </p:cNvSpPr>
          <p:nvPr/>
        </p:nvSpPr>
        <p:spPr bwMode="auto">
          <a:xfrm>
            <a:off x="2047875" y="1760538"/>
            <a:ext cx="1401763" cy="450850"/>
          </a:xfrm>
          <a:custGeom>
            <a:avLst/>
            <a:gdLst>
              <a:gd name="G0" fmla="+- 21600 0 0"/>
              <a:gd name="G1" fmla="+- 21600 0 0"/>
              <a:gd name="G2" fmla="+- 21600 0 0"/>
              <a:gd name="T0" fmla="*/ 0 w 21600"/>
              <a:gd name="T1" fmla="*/ 21600 h 21600"/>
              <a:gd name="T2" fmla="*/ 21577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9"/>
                  <a:pt x="9656" y="12"/>
                  <a:pt x="21577" y="0"/>
                </a:cubicBezTo>
              </a:path>
              <a:path w="21600" h="21600" stroke="0" extrusionOk="0">
                <a:moveTo>
                  <a:pt x="0" y="21600"/>
                </a:moveTo>
                <a:cubicBezTo>
                  <a:pt x="0" y="9679"/>
                  <a:pt x="9656" y="12"/>
                  <a:pt x="21577" y="0"/>
                </a:cubicBezTo>
                <a:lnTo>
                  <a:pt x="21600" y="21600"/>
                </a:lnTo>
                <a:close/>
              </a:path>
            </a:pathLst>
          </a:custGeom>
          <a:noFill/>
          <a:ln w="12700" cap="rnd">
            <a:solidFill>
              <a:schemeClr val="tx1"/>
            </a:solidFill>
            <a:round/>
            <a:headEnd type="triangle" w="med" len="med"/>
            <a:tailEnd type="triangle" w="med" len="med"/>
          </a:ln>
          <a:effectLst/>
        </p:spPr>
        <p:txBody>
          <a:bodyPr wrap="none" anchor="ctr"/>
          <a:lstStyle/>
          <a:p>
            <a:endParaRPr lang="en-US"/>
          </a:p>
        </p:txBody>
      </p:sp>
      <p:sp>
        <p:nvSpPr>
          <p:cNvPr id="317460" name="Arc 20"/>
          <p:cNvSpPr>
            <a:spLocks/>
          </p:cNvSpPr>
          <p:nvPr/>
        </p:nvSpPr>
        <p:spPr bwMode="auto">
          <a:xfrm>
            <a:off x="2814638" y="3284538"/>
            <a:ext cx="1049337" cy="222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triangle" w="med" len="med"/>
            <a:tailEnd type="triangle" w="med" len="med"/>
          </a:ln>
          <a:effectLst/>
        </p:spPr>
        <p:txBody>
          <a:bodyPr wrap="none" anchor="ctr"/>
          <a:lstStyle/>
          <a:p>
            <a:endParaRPr lang="en-US"/>
          </a:p>
        </p:txBody>
      </p:sp>
      <p:sp>
        <p:nvSpPr>
          <p:cNvPr id="317461" name="Arc 21"/>
          <p:cNvSpPr>
            <a:spLocks/>
          </p:cNvSpPr>
          <p:nvPr/>
        </p:nvSpPr>
        <p:spPr bwMode="auto">
          <a:xfrm>
            <a:off x="2814638" y="3886200"/>
            <a:ext cx="1049337" cy="29845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12700" cap="rnd">
            <a:solidFill>
              <a:schemeClr val="tx1"/>
            </a:solidFill>
            <a:round/>
            <a:headEnd type="triangle" w="med" len="med"/>
            <a:tailEnd type="triangle" w="med" len="med"/>
          </a:ln>
          <a:effectLst/>
        </p:spPr>
        <p:txBody>
          <a:bodyPr wrap="none" anchor="ctr"/>
          <a:lstStyle/>
          <a:p>
            <a:endParaRPr lang="en-US"/>
          </a:p>
        </p:txBody>
      </p:sp>
      <p:sp>
        <p:nvSpPr>
          <p:cNvPr id="317462" name="Line 22"/>
          <p:cNvSpPr>
            <a:spLocks noChangeShapeType="1"/>
          </p:cNvSpPr>
          <p:nvPr/>
        </p:nvSpPr>
        <p:spPr bwMode="auto">
          <a:xfrm>
            <a:off x="5135563" y="2444750"/>
            <a:ext cx="0" cy="82550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317463" name="Line 23"/>
          <p:cNvSpPr>
            <a:spLocks noChangeShapeType="1"/>
          </p:cNvSpPr>
          <p:nvPr/>
        </p:nvSpPr>
        <p:spPr bwMode="auto">
          <a:xfrm>
            <a:off x="5135563" y="4121150"/>
            <a:ext cx="0" cy="749300"/>
          </a:xfrm>
          <a:prstGeom prst="line">
            <a:avLst/>
          </a:prstGeom>
          <a:noFill/>
          <a:ln w="12700">
            <a:solidFill>
              <a:schemeClr val="tx1"/>
            </a:solidFill>
            <a:round/>
            <a:headEnd type="triangle" w="med" len="med"/>
            <a:tailEnd type="triangle" w="med" len="med"/>
          </a:ln>
          <a:effectLst/>
        </p:spPr>
        <p:txBody>
          <a:bodyPr wrap="none" anchor="ctr"/>
          <a:lstStyle/>
          <a:p>
            <a:endParaRPr lang="en-US"/>
          </a:p>
        </p:txBody>
      </p:sp>
      <p:sp>
        <p:nvSpPr>
          <p:cNvPr id="317464" name="Arc 24"/>
          <p:cNvSpPr>
            <a:spLocks/>
          </p:cNvSpPr>
          <p:nvPr/>
        </p:nvSpPr>
        <p:spPr bwMode="auto">
          <a:xfrm>
            <a:off x="2814638" y="5037138"/>
            <a:ext cx="1049337" cy="22225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tx1"/>
            </a:solidFill>
            <a:round/>
            <a:headEnd type="triangle" w="med" len="med"/>
            <a:tailEnd type="triangle" w="med" len="med"/>
          </a:ln>
          <a:effectLst/>
        </p:spPr>
        <p:txBody>
          <a:bodyPr wrap="none" anchor="ctr"/>
          <a:lstStyle/>
          <a:p>
            <a:endParaRPr lang="en-US"/>
          </a:p>
        </p:txBody>
      </p:sp>
      <p:sp>
        <p:nvSpPr>
          <p:cNvPr id="317465" name="Rectangle 25"/>
          <p:cNvSpPr>
            <a:spLocks noChangeArrowheads="1"/>
          </p:cNvSpPr>
          <p:nvPr/>
        </p:nvSpPr>
        <p:spPr bwMode="auto">
          <a:xfrm>
            <a:off x="6686550" y="4268788"/>
            <a:ext cx="1543050" cy="39370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000">
                <a:latin typeface="Arial" charset="0"/>
              </a:rPr>
              <a:t>LIBRARIES</a:t>
            </a:r>
          </a:p>
        </p:txBody>
      </p:sp>
      <p:sp>
        <p:nvSpPr>
          <p:cNvPr id="317466" name="Rectangle 26"/>
          <p:cNvSpPr>
            <a:spLocks noChangeArrowheads="1"/>
          </p:cNvSpPr>
          <p:nvPr/>
        </p:nvSpPr>
        <p:spPr bwMode="auto">
          <a:xfrm>
            <a:off x="6896100" y="2668588"/>
            <a:ext cx="1263650" cy="393700"/>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2000">
                <a:latin typeface="Arial" charset="0"/>
              </a:rPr>
              <a:t>IP cores</a:t>
            </a:r>
          </a:p>
        </p:txBody>
      </p:sp>
      <p:sp>
        <p:nvSpPr>
          <p:cNvPr id="317467" name="Rectangle 27"/>
          <p:cNvSpPr>
            <a:spLocks noChangeArrowheads="1"/>
          </p:cNvSpPr>
          <p:nvPr/>
        </p:nvSpPr>
        <p:spPr bwMode="auto">
          <a:xfrm>
            <a:off x="6550025" y="4197350"/>
            <a:ext cx="1755775" cy="520700"/>
          </a:xfrm>
          <a:prstGeom prst="rect">
            <a:avLst/>
          </a:prstGeom>
          <a:noFill/>
          <a:ln w="12700">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2" name="Rectangle 2"/>
          <p:cNvSpPr>
            <a:spLocks noChangeArrowheads="1"/>
          </p:cNvSpPr>
          <p:nvPr/>
        </p:nvSpPr>
        <p:spPr bwMode="auto">
          <a:xfrm>
            <a:off x="381000" y="4724400"/>
            <a:ext cx="8382000" cy="457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solidFill>
                  <a:srgbClr val="790015"/>
                </a:solidFill>
                <a:latin typeface="Arial" charset="0"/>
              </a:rPr>
              <a:t>If</a:t>
            </a:r>
            <a:r>
              <a:rPr lang="en-US">
                <a:latin typeface="Arial" charset="0"/>
              </a:rPr>
              <a:t> statements can be nested.</a:t>
            </a:r>
          </a:p>
        </p:txBody>
      </p:sp>
      <p:sp>
        <p:nvSpPr>
          <p:cNvPr id="363523" name="Rectangle 3"/>
          <p:cNvSpPr>
            <a:spLocks noChangeArrowheads="1"/>
          </p:cNvSpPr>
          <p:nvPr/>
        </p:nvSpPr>
        <p:spPr bwMode="auto">
          <a:xfrm>
            <a:off x="304800" y="1371600"/>
            <a:ext cx="3733800" cy="19812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E20A2E"/>
                </a:solidFill>
                <a:latin typeface="Courier New" pitchFamily="49" charset="0"/>
              </a:rPr>
              <a:t>if</a:t>
            </a:r>
            <a:r>
              <a:rPr lang="en-US" b="1">
                <a:solidFill>
                  <a:srgbClr val="790015"/>
                </a:solidFill>
                <a:latin typeface="Courier New" pitchFamily="49" charset="0"/>
              </a:rPr>
              <a:t> sel = ‘1’ </a:t>
            </a:r>
            <a:r>
              <a:rPr lang="en-US" b="1">
                <a:solidFill>
                  <a:srgbClr val="E20A2E"/>
                </a:solidFill>
                <a:latin typeface="Courier New" pitchFamily="49" charset="0"/>
              </a:rPr>
              <a:t>then</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c &lt;= a;</a:t>
            </a:r>
          </a:p>
          <a:p>
            <a:pPr eaLnBrk="0" hangingPunct="0"/>
            <a:r>
              <a:rPr lang="en-US" b="1">
                <a:solidFill>
                  <a:srgbClr val="E20A2E"/>
                </a:solidFill>
                <a:latin typeface="Courier New" pitchFamily="49" charset="0"/>
              </a:rPr>
              <a:t>else</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c &lt;= b;</a:t>
            </a:r>
          </a:p>
          <a:p>
            <a:pPr eaLnBrk="0" hangingPunct="0"/>
            <a:r>
              <a:rPr lang="en-US" b="1">
                <a:solidFill>
                  <a:srgbClr val="E20A2E"/>
                </a:solidFill>
                <a:latin typeface="Courier New" pitchFamily="49" charset="0"/>
              </a:rPr>
              <a:t>end if</a:t>
            </a:r>
            <a:r>
              <a:rPr lang="en-US" b="1">
                <a:solidFill>
                  <a:srgbClr val="790015"/>
                </a:solidFill>
                <a:latin typeface="Courier New" pitchFamily="49" charset="0"/>
              </a:rPr>
              <a:t>;</a:t>
            </a:r>
          </a:p>
        </p:txBody>
      </p:sp>
      <p:sp>
        <p:nvSpPr>
          <p:cNvPr id="363524" name="Rectangle 4"/>
          <p:cNvSpPr>
            <a:spLocks noChangeArrowheads="1"/>
          </p:cNvSpPr>
          <p:nvPr/>
        </p:nvSpPr>
        <p:spPr bwMode="auto">
          <a:xfrm>
            <a:off x="4191000" y="1066800"/>
            <a:ext cx="4724400" cy="35814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E20A2E"/>
                </a:solidFill>
                <a:latin typeface="Courier New" pitchFamily="49" charset="0"/>
              </a:rPr>
              <a:t>if</a:t>
            </a:r>
            <a:r>
              <a:rPr lang="en-US" b="1">
                <a:solidFill>
                  <a:srgbClr val="790015"/>
                </a:solidFill>
                <a:latin typeface="Courier New" pitchFamily="49" charset="0"/>
              </a:rPr>
              <a:t> (sel = “00”) </a:t>
            </a:r>
            <a:r>
              <a:rPr lang="en-US" b="1">
                <a:solidFill>
                  <a:srgbClr val="E20A2E"/>
                </a:solidFill>
                <a:latin typeface="Courier New" pitchFamily="49" charset="0"/>
              </a:rPr>
              <a:t>then</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o &lt;= a;</a:t>
            </a:r>
          </a:p>
          <a:p>
            <a:pPr eaLnBrk="0" hangingPunct="0"/>
            <a:r>
              <a:rPr lang="en-US" b="1">
                <a:solidFill>
                  <a:srgbClr val="E20A2E"/>
                </a:solidFill>
                <a:latin typeface="Courier New" pitchFamily="49" charset="0"/>
              </a:rPr>
              <a:t>elsif</a:t>
            </a:r>
            <a:r>
              <a:rPr lang="en-US" b="1">
                <a:solidFill>
                  <a:srgbClr val="790015"/>
                </a:solidFill>
                <a:latin typeface="Courier New" pitchFamily="49" charset="0"/>
              </a:rPr>
              <a:t> sel = “01” </a:t>
            </a:r>
            <a:r>
              <a:rPr lang="en-US" b="1">
                <a:solidFill>
                  <a:srgbClr val="E20A2E"/>
                </a:solidFill>
                <a:latin typeface="Courier New" pitchFamily="49" charset="0"/>
              </a:rPr>
              <a:t>then</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x &lt;= b;</a:t>
            </a:r>
          </a:p>
          <a:p>
            <a:pPr eaLnBrk="0" hangingPunct="0"/>
            <a:r>
              <a:rPr lang="en-US" b="1">
                <a:solidFill>
                  <a:srgbClr val="E20A2E"/>
                </a:solidFill>
                <a:latin typeface="Courier New" pitchFamily="49" charset="0"/>
              </a:rPr>
              <a:t>elsif</a:t>
            </a:r>
            <a:r>
              <a:rPr lang="en-US" b="1">
                <a:solidFill>
                  <a:srgbClr val="790015"/>
                </a:solidFill>
                <a:latin typeface="Courier New" pitchFamily="49" charset="0"/>
              </a:rPr>
              <a:t> (color = red) </a:t>
            </a:r>
            <a:r>
              <a:rPr lang="en-US" b="1">
                <a:solidFill>
                  <a:srgbClr val="E20A2E"/>
                </a:solidFill>
                <a:latin typeface="Courier New" pitchFamily="49" charset="0"/>
              </a:rPr>
              <a:t>then</a:t>
            </a:r>
          </a:p>
          <a:p>
            <a:pPr eaLnBrk="0" hangingPunct="0"/>
            <a:r>
              <a:rPr lang="en-US" b="1">
                <a:solidFill>
                  <a:srgbClr val="790015"/>
                </a:solidFill>
                <a:latin typeface="Courier New" pitchFamily="49" charset="0"/>
              </a:rPr>
              <a:t>  y &lt;= c;</a:t>
            </a:r>
          </a:p>
          <a:p>
            <a:pPr eaLnBrk="0" hangingPunct="0"/>
            <a:r>
              <a:rPr lang="en-US" b="1">
                <a:solidFill>
                  <a:srgbClr val="E20A2E"/>
                </a:solidFill>
                <a:latin typeface="Courier New" pitchFamily="49" charset="0"/>
              </a:rPr>
              <a:t>else</a:t>
            </a:r>
            <a:r>
              <a:rPr lang="en-US" b="1">
                <a:solidFill>
                  <a:srgbClr val="790015"/>
                </a:solidFill>
                <a:latin typeface="Courier New" pitchFamily="49" charset="0"/>
              </a:rPr>
              <a:t> </a:t>
            </a:r>
          </a:p>
          <a:p>
            <a:pPr eaLnBrk="0" hangingPunct="0"/>
            <a:r>
              <a:rPr lang="en-US" b="1">
                <a:solidFill>
                  <a:srgbClr val="790015"/>
                </a:solidFill>
                <a:latin typeface="Courier New" pitchFamily="49" charset="0"/>
              </a:rPr>
              <a:t>  o &lt;= d;</a:t>
            </a:r>
          </a:p>
          <a:p>
            <a:pPr eaLnBrk="0" hangingPunct="0"/>
            <a:r>
              <a:rPr lang="en-US" b="1">
                <a:solidFill>
                  <a:srgbClr val="E20A2E"/>
                </a:solidFill>
                <a:latin typeface="Courier New" pitchFamily="49" charset="0"/>
              </a:rPr>
              <a:t>end if</a:t>
            </a:r>
            <a:r>
              <a:rPr lang="en-US" b="1">
                <a:solidFill>
                  <a:srgbClr val="790015"/>
                </a:solidFill>
                <a:latin typeface="Courier New" pitchFamily="49" charset="0"/>
              </a:rPr>
              <a:t>;</a:t>
            </a:r>
          </a:p>
        </p:txBody>
      </p:sp>
      <p:sp>
        <p:nvSpPr>
          <p:cNvPr id="363525" name="Rectangle 5"/>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The if statement contd.</a:t>
            </a:r>
          </a:p>
        </p:txBody>
      </p:sp>
      <p:sp>
        <p:nvSpPr>
          <p:cNvPr id="363526" name="Rectangle 6"/>
          <p:cNvSpPr>
            <a:spLocks noChangeArrowheads="1"/>
          </p:cNvSpPr>
          <p:nvPr/>
        </p:nvSpPr>
        <p:spPr bwMode="auto">
          <a:xfrm>
            <a:off x="381000" y="5257800"/>
            <a:ext cx="8382000" cy="5334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solidFill>
                  <a:srgbClr val="790015"/>
                </a:solidFill>
                <a:latin typeface="Arial" charset="0"/>
              </a:rPr>
              <a:t>If</a:t>
            </a:r>
            <a:r>
              <a:rPr lang="en-US">
                <a:latin typeface="Arial" charset="0"/>
              </a:rPr>
              <a:t> statement generates a priority structure </a:t>
            </a:r>
          </a:p>
        </p:txBody>
      </p:sp>
      <p:sp>
        <p:nvSpPr>
          <p:cNvPr id="363527" name="Rectangle 7"/>
          <p:cNvSpPr>
            <a:spLocks noChangeArrowheads="1"/>
          </p:cNvSpPr>
          <p:nvPr/>
        </p:nvSpPr>
        <p:spPr bwMode="auto">
          <a:xfrm>
            <a:off x="381000" y="5791200"/>
            <a:ext cx="8382000" cy="5334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solidFill>
                  <a:srgbClr val="790015"/>
                </a:solidFill>
                <a:latin typeface="Arial" charset="0"/>
              </a:rPr>
              <a:t>If</a:t>
            </a:r>
            <a:r>
              <a:rPr lang="en-US">
                <a:latin typeface="Arial" charset="0"/>
              </a:rPr>
              <a:t> corresponds to </a:t>
            </a:r>
            <a:r>
              <a:rPr lang="en-US">
                <a:solidFill>
                  <a:srgbClr val="790015"/>
                </a:solidFill>
                <a:latin typeface="Arial" charset="0"/>
              </a:rPr>
              <a:t>when else</a:t>
            </a:r>
            <a:r>
              <a:rPr lang="en-US">
                <a:latin typeface="Arial" charset="0"/>
              </a:rPr>
              <a:t> concurrent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35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35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635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635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3522" grpId="0" autoUpdateAnimBg="0"/>
      <p:bldP spid="363524" grpId="0" animBg="1" autoUpdateAnimBg="0"/>
      <p:bldP spid="363526" grpId="0" autoUpdateAnimBg="0"/>
      <p:bldP spid="363527"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ChangeArrowheads="1"/>
          </p:cNvSpPr>
          <p:nvPr>
            <p:ph type="title"/>
          </p:nvPr>
        </p:nvSpPr>
        <p:spPr>
          <a:xfrm>
            <a:off x="381000" y="381000"/>
            <a:ext cx="8153400" cy="533400"/>
          </a:xfrm>
        </p:spPr>
        <p:txBody>
          <a:bodyPr/>
          <a:lstStyle/>
          <a:p>
            <a:r>
              <a:rPr lang="en-US"/>
              <a:t>The case statement - syntax</a:t>
            </a:r>
          </a:p>
        </p:txBody>
      </p:sp>
      <p:sp>
        <p:nvSpPr>
          <p:cNvPr id="364547" name="Rectangle 3"/>
          <p:cNvSpPr>
            <a:spLocks noChangeArrowheads="1"/>
          </p:cNvSpPr>
          <p:nvPr/>
        </p:nvSpPr>
        <p:spPr bwMode="auto">
          <a:xfrm>
            <a:off x="609600" y="990600"/>
            <a:ext cx="6629400" cy="53340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spcBef>
                <a:spcPct val="20000"/>
              </a:spcBef>
            </a:pPr>
            <a:r>
              <a:rPr lang="en-US" b="1">
                <a:solidFill>
                  <a:srgbClr val="E20A2E"/>
                </a:solidFill>
                <a:latin typeface="Courier New" pitchFamily="49" charset="0"/>
              </a:rPr>
              <a:t>case</a:t>
            </a:r>
            <a:r>
              <a:rPr lang="en-US" b="1">
                <a:solidFill>
                  <a:srgbClr val="790015"/>
                </a:solidFill>
                <a:latin typeface="Courier New" pitchFamily="49" charset="0"/>
              </a:rPr>
              <a:t> </a:t>
            </a:r>
            <a:r>
              <a:rPr lang="en-US" b="1">
                <a:latin typeface="Courier New" pitchFamily="49" charset="0"/>
              </a:rPr>
              <a:t>expression </a:t>
            </a:r>
            <a:r>
              <a:rPr lang="en-US" b="1">
                <a:solidFill>
                  <a:srgbClr val="E20A2E"/>
                </a:solidFill>
                <a:latin typeface="Courier New" pitchFamily="49" charset="0"/>
              </a:rPr>
              <a:t>is</a:t>
            </a:r>
            <a:endParaRPr lang="en-US" b="1">
              <a:latin typeface="Courier New" pitchFamily="49" charset="0"/>
            </a:endParaRPr>
          </a:p>
          <a:p>
            <a:pPr eaLnBrk="0" hangingPunct="0">
              <a:spcBef>
                <a:spcPct val="20000"/>
              </a:spcBef>
            </a:pPr>
            <a:r>
              <a:rPr lang="en-US" b="1">
                <a:latin typeface="Courier New" pitchFamily="49" charset="0"/>
              </a:rPr>
              <a:t>  </a:t>
            </a:r>
            <a:r>
              <a:rPr lang="en-US" b="1">
                <a:solidFill>
                  <a:srgbClr val="E20A2E"/>
                </a:solidFill>
                <a:latin typeface="Courier New" pitchFamily="49" charset="0"/>
              </a:rPr>
              <a:t>when</a:t>
            </a:r>
            <a:r>
              <a:rPr lang="en-US" b="1">
                <a:latin typeface="Courier New" pitchFamily="49" charset="0"/>
              </a:rPr>
              <a:t> choice 1 </a:t>
            </a:r>
            <a:r>
              <a:rPr lang="en-US" b="1">
                <a:solidFill>
                  <a:srgbClr val="790015"/>
                </a:solidFill>
                <a:latin typeface="Courier New" pitchFamily="49" charset="0"/>
              </a:rPr>
              <a:t>=&gt; </a:t>
            </a:r>
            <a:endParaRPr lang="en-US" b="1">
              <a:latin typeface="Courier New" pitchFamily="49" charset="0"/>
            </a:endParaRPr>
          </a:p>
          <a:p>
            <a:pPr eaLnBrk="0" hangingPunct="0">
              <a:spcBef>
                <a:spcPct val="20000"/>
              </a:spcBef>
            </a:pPr>
            <a:r>
              <a:rPr lang="en-US" b="1">
                <a:latin typeface="Courier New" pitchFamily="49" charset="0"/>
              </a:rPr>
              <a:t>    statements </a:t>
            </a:r>
          </a:p>
          <a:p>
            <a:pPr eaLnBrk="0" hangingPunct="0">
              <a:spcBef>
                <a:spcPct val="20000"/>
              </a:spcBef>
            </a:pPr>
            <a:r>
              <a:rPr lang="en-US" b="1">
                <a:solidFill>
                  <a:srgbClr val="E20A2E"/>
                </a:solidFill>
                <a:latin typeface="Courier New" pitchFamily="49" charset="0"/>
              </a:rPr>
              <a:t>  when </a:t>
            </a:r>
            <a:r>
              <a:rPr lang="en-US" b="1">
                <a:latin typeface="Courier New" pitchFamily="49" charset="0"/>
              </a:rPr>
              <a:t>choice 3 </a:t>
            </a:r>
            <a:r>
              <a:rPr lang="en-US" b="1">
                <a:solidFill>
                  <a:srgbClr val="E20A2E"/>
                </a:solidFill>
                <a:latin typeface="Courier New" pitchFamily="49" charset="0"/>
              </a:rPr>
              <a:t>to</a:t>
            </a:r>
            <a:r>
              <a:rPr lang="en-US" b="1">
                <a:latin typeface="Courier New" pitchFamily="49" charset="0"/>
              </a:rPr>
              <a:t> 5</a:t>
            </a:r>
            <a:r>
              <a:rPr lang="en-US" b="1">
                <a:solidFill>
                  <a:srgbClr val="790015"/>
                </a:solidFill>
                <a:latin typeface="Courier New" pitchFamily="49" charset="0"/>
              </a:rPr>
              <a:t> =&gt;</a:t>
            </a:r>
            <a:endParaRPr lang="en-US" b="1">
              <a:latin typeface="Courier New" pitchFamily="49" charset="0"/>
            </a:endParaRPr>
          </a:p>
          <a:p>
            <a:pPr eaLnBrk="0" hangingPunct="0">
              <a:spcBef>
                <a:spcPct val="20000"/>
              </a:spcBef>
            </a:pPr>
            <a:r>
              <a:rPr lang="en-US" b="1">
                <a:latin typeface="Courier New" pitchFamily="49" charset="0"/>
              </a:rPr>
              <a:t>    statements</a:t>
            </a:r>
          </a:p>
          <a:p>
            <a:pPr eaLnBrk="0" hangingPunct="0">
              <a:spcBef>
                <a:spcPct val="20000"/>
              </a:spcBef>
            </a:pPr>
            <a:r>
              <a:rPr lang="en-US" b="1">
                <a:latin typeface="Courier New" pitchFamily="49" charset="0"/>
              </a:rPr>
              <a:t>  </a:t>
            </a:r>
            <a:r>
              <a:rPr lang="en-US" b="1">
                <a:solidFill>
                  <a:srgbClr val="E20A2E"/>
                </a:solidFill>
                <a:latin typeface="Courier New" pitchFamily="49" charset="0"/>
              </a:rPr>
              <a:t>when </a:t>
            </a:r>
            <a:r>
              <a:rPr lang="en-US" b="1">
                <a:latin typeface="Courier New" pitchFamily="49" charset="0"/>
              </a:rPr>
              <a:t>choice 8 </a:t>
            </a:r>
            <a:r>
              <a:rPr lang="en-US" b="1">
                <a:solidFill>
                  <a:srgbClr val="E20A2E"/>
                </a:solidFill>
                <a:latin typeface="Courier New" pitchFamily="49" charset="0"/>
              </a:rPr>
              <a:t>downto</a:t>
            </a:r>
            <a:r>
              <a:rPr lang="en-US" b="1">
                <a:latin typeface="Courier New" pitchFamily="49" charset="0"/>
              </a:rPr>
              <a:t> 6 </a:t>
            </a:r>
            <a:r>
              <a:rPr lang="en-US" b="1">
                <a:solidFill>
                  <a:srgbClr val="790015"/>
                </a:solidFill>
                <a:latin typeface="Courier New" pitchFamily="49" charset="0"/>
              </a:rPr>
              <a:t>=&gt;</a:t>
            </a:r>
            <a:endParaRPr lang="en-US" b="1">
              <a:latin typeface="Courier New" pitchFamily="49" charset="0"/>
            </a:endParaRPr>
          </a:p>
          <a:p>
            <a:pPr eaLnBrk="0" hangingPunct="0">
              <a:spcBef>
                <a:spcPct val="20000"/>
              </a:spcBef>
            </a:pPr>
            <a:r>
              <a:rPr lang="en-US" b="1">
                <a:latin typeface="Courier New" pitchFamily="49" charset="0"/>
              </a:rPr>
              <a:t>    statements</a:t>
            </a:r>
          </a:p>
          <a:p>
            <a:pPr eaLnBrk="0" hangingPunct="0">
              <a:spcBef>
                <a:spcPct val="20000"/>
              </a:spcBef>
            </a:pPr>
            <a:r>
              <a:rPr lang="en-US" b="1">
                <a:latin typeface="Courier New" pitchFamily="49" charset="0"/>
              </a:rPr>
              <a:t>  </a:t>
            </a:r>
            <a:r>
              <a:rPr lang="en-US" b="1">
                <a:solidFill>
                  <a:srgbClr val="E20A2E"/>
                </a:solidFill>
                <a:latin typeface="Courier New" pitchFamily="49" charset="0"/>
              </a:rPr>
              <a:t>when </a:t>
            </a:r>
            <a:r>
              <a:rPr lang="en-US" b="1">
                <a:latin typeface="Courier New" pitchFamily="49" charset="0"/>
              </a:rPr>
              <a:t>choice 9 | 13 | 17 </a:t>
            </a:r>
            <a:r>
              <a:rPr lang="en-US" b="1">
                <a:solidFill>
                  <a:srgbClr val="790015"/>
                </a:solidFill>
                <a:latin typeface="Courier New" pitchFamily="49" charset="0"/>
              </a:rPr>
              <a:t>=&gt;</a:t>
            </a:r>
            <a:endParaRPr lang="en-US" b="1">
              <a:latin typeface="Courier New" pitchFamily="49" charset="0"/>
            </a:endParaRPr>
          </a:p>
          <a:p>
            <a:pPr eaLnBrk="0" hangingPunct="0">
              <a:spcBef>
                <a:spcPct val="20000"/>
              </a:spcBef>
            </a:pPr>
            <a:r>
              <a:rPr lang="en-US" b="1">
                <a:latin typeface="Courier New" pitchFamily="49" charset="0"/>
              </a:rPr>
              <a:t>    statements</a:t>
            </a:r>
          </a:p>
          <a:p>
            <a:pPr eaLnBrk="0" hangingPunct="0">
              <a:spcBef>
                <a:spcPct val="20000"/>
              </a:spcBef>
            </a:pPr>
            <a:r>
              <a:rPr lang="en-US" b="1">
                <a:latin typeface="Courier New" pitchFamily="49" charset="0"/>
              </a:rPr>
              <a:t>  </a:t>
            </a:r>
            <a:r>
              <a:rPr lang="en-US" b="1">
                <a:solidFill>
                  <a:srgbClr val="E20A2E"/>
                </a:solidFill>
                <a:latin typeface="Courier New" pitchFamily="49" charset="0"/>
              </a:rPr>
              <a:t>when others</a:t>
            </a:r>
            <a:r>
              <a:rPr lang="en-US" b="1">
                <a:solidFill>
                  <a:srgbClr val="790015"/>
                </a:solidFill>
                <a:latin typeface="Courier New" pitchFamily="49" charset="0"/>
              </a:rPr>
              <a:t> =&gt; </a:t>
            </a:r>
            <a:endParaRPr lang="en-US" b="1">
              <a:latin typeface="Courier New" pitchFamily="49" charset="0"/>
            </a:endParaRPr>
          </a:p>
          <a:p>
            <a:pPr eaLnBrk="0" hangingPunct="0">
              <a:spcBef>
                <a:spcPct val="20000"/>
              </a:spcBef>
            </a:pPr>
            <a:r>
              <a:rPr lang="en-US" b="1">
                <a:latin typeface="Courier New" pitchFamily="49" charset="0"/>
              </a:rPr>
              <a:t>    statements</a:t>
            </a:r>
          </a:p>
          <a:p>
            <a:pPr eaLnBrk="0" hangingPunct="0">
              <a:spcBef>
                <a:spcPct val="20000"/>
              </a:spcBef>
            </a:pPr>
            <a:r>
              <a:rPr lang="en-US" b="1">
                <a:solidFill>
                  <a:srgbClr val="E20A2E"/>
                </a:solidFill>
                <a:latin typeface="Courier New" pitchFamily="49" charset="0"/>
              </a:rPr>
              <a:t>end case</a:t>
            </a:r>
            <a:r>
              <a:rPr lang="en-US" b="1">
                <a:latin typeface="Courier New" pitchFamily="49" charset="0"/>
              </a:rPr>
              <a: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The case statement</a:t>
            </a:r>
          </a:p>
        </p:txBody>
      </p:sp>
      <p:sp>
        <p:nvSpPr>
          <p:cNvPr id="365571" name="Rectangle 3"/>
          <p:cNvSpPr>
            <a:spLocks noChangeArrowheads="1"/>
          </p:cNvSpPr>
          <p:nvPr/>
        </p:nvSpPr>
        <p:spPr bwMode="auto">
          <a:xfrm>
            <a:off x="228600" y="1219200"/>
            <a:ext cx="8458200" cy="838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The </a:t>
            </a:r>
            <a:r>
              <a:rPr lang="en-US">
                <a:solidFill>
                  <a:srgbClr val="790015"/>
                </a:solidFill>
                <a:latin typeface="Arial" charset="0"/>
              </a:rPr>
              <a:t>case</a:t>
            </a:r>
            <a:r>
              <a:rPr lang="en-US">
                <a:latin typeface="Arial" charset="0"/>
              </a:rPr>
              <a:t> statement selects, for execution one of a number of alternative sequences of statements .</a:t>
            </a:r>
          </a:p>
        </p:txBody>
      </p:sp>
      <p:sp>
        <p:nvSpPr>
          <p:cNvPr id="365572" name="Rectangle 4"/>
          <p:cNvSpPr>
            <a:spLocks noChangeArrowheads="1"/>
          </p:cNvSpPr>
          <p:nvPr/>
        </p:nvSpPr>
        <p:spPr bwMode="auto">
          <a:xfrm>
            <a:off x="228600" y="2286000"/>
            <a:ext cx="8458200" cy="4572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latin typeface="Arial" charset="0"/>
              </a:rPr>
              <a:t>Corresponds to </a:t>
            </a:r>
            <a:r>
              <a:rPr lang="en-US">
                <a:solidFill>
                  <a:srgbClr val="790015"/>
                </a:solidFill>
                <a:latin typeface="Arial" charset="0"/>
              </a:rPr>
              <a:t>with select </a:t>
            </a:r>
            <a:r>
              <a:rPr lang="en-US">
                <a:latin typeface="Arial" charset="0"/>
              </a:rPr>
              <a:t>in concurrent statements .</a:t>
            </a:r>
          </a:p>
        </p:txBody>
      </p:sp>
      <p:sp>
        <p:nvSpPr>
          <p:cNvPr id="365573" name="Rectangle 5"/>
          <p:cNvSpPr>
            <a:spLocks noChangeArrowheads="1"/>
          </p:cNvSpPr>
          <p:nvPr/>
        </p:nvSpPr>
        <p:spPr bwMode="auto">
          <a:xfrm>
            <a:off x="228600" y="3048000"/>
            <a:ext cx="8458200" cy="762000"/>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1"/>
              </a:buClr>
              <a:buFontTx/>
              <a:buChar char="•"/>
            </a:pPr>
            <a:r>
              <a:rPr lang="en-US">
                <a:solidFill>
                  <a:srgbClr val="790015"/>
                </a:solidFill>
                <a:latin typeface="Arial" charset="0"/>
              </a:rPr>
              <a:t>Case</a:t>
            </a:r>
            <a:r>
              <a:rPr lang="en-US">
                <a:latin typeface="Arial" charset="0"/>
              </a:rPr>
              <a:t> statement does not result in prioritized logic structure unlike the </a:t>
            </a:r>
            <a:r>
              <a:rPr lang="en-US">
                <a:solidFill>
                  <a:srgbClr val="790015"/>
                </a:solidFill>
                <a:latin typeface="Arial" charset="0"/>
              </a:rPr>
              <a:t>if </a:t>
            </a:r>
            <a:r>
              <a:rPr lang="en-US">
                <a:latin typeface="Arial" charset="0"/>
              </a:rPr>
              <a:t>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557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55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5572" grpId="0" autoUpdateAnimBg="0"/>
      <p:bldP spid="365573"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ChangeArrowheads="1"/>
          </p:cNvSpPr>
          <p:nvPr/>
        </p:nvSpPr>
        <p:spPr bwMode="auto">
          <a:xfrm>
            <a:off x="4273550" y="990600"/>
            <a:ext cx="4565650" cy="54102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E20A2E"/>
                </a:solidFill>
                <a:latin typeface="Courier New" pitchFamily="49" charset="0"/>
              </a:rPr>
              <a:t>process</a:t>
            </a:r>
            <a:r>
              <a:rPr lang="en-US" b="1">
                <a:solidFill>
                  <a:srgbClr val="790015"/>
                </a:solidFill>
                <a:latin typeface="Courier New" pitchFamily="49" charset="0"/>
              </a:rPr>
              <a:t>(sel, a, b, c, d)</a:t>
            </a:r>
          </a:p>
          <a:p>
            <a:pPr eaLnBrk="0" hangingPunct="0"/>
            <a:r>
              <a:rPr lang="en-US" b="1">
                <a:solidFill>
                  <a:srgbClr val="E20A2E"/>
                </a:solidFill>
                <a:latin typeface="Courier New" pitchFamily="49" charset="0"/>
              </a:rPr>
              <a:t>begin</a:t>
            </a:r>
          </a:p>
          <a:p>
            <a:pPr eaLnBrk="0" hangingPunct="0"/>
            <a:r>
              <a:rPr lang="en-US" b="1">
                <a:solidFill>
                  <a:srgbClr val="E20A2E"/>
                </a:solidFill>
                <a:latin typeface="Courier New" pitchFamily="49" charset="0"/>
              </a:rPr>
              <a:t>  case</a:t>
            </a:r>
            <a:r>
              <a:rPr lang="en-US" b="1">
                <a:solidFill>
                  <a:srgbClr val="790015"/>
                </a:solidFill>
                <a:latin typeface="Courier New" pitchFamily="49" charset="0"/>
              </a:rPr>
              <a:t> sel </a:t>
            </a:r>
            <a:r>
              <a:rPr lang="en-US" b="1">
                <a:solidFill>
                  <a:srgbClr val="E20A2E"/>
                </a:solidFill>
                <a:latin typeface="Courier New" pitchFamily="49" charset="0"/>
              </a:rPr>
              <a:t>is</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a:t>
            </a:r>
            <a:r>
              <a:rPr lang="en-US" b="1">
                <a:solidFill>
                  <a:srgbClr val="790015"/>
                </a:solidFill>
                <a:latin typeface="Courier New" pitchFamily="49" charset="0"/>
              </a:rPr>
              <a:t> “00” =&gt;</a:t>
            </a:r>
          </a:p>
          <a:p>
            <a:pPr eaLnBrk="0" hangingPunct="0"/>
            <a:r>
              <a:rPr lang="en-US" b="1">
                <a:solidFill>
                  <a:srgbClr val="790015"/>
                </a:solidFill>
                <a:latin typeface="Courier New" pitchFamily="49" charset="0"/>
              </a:rPr>
              <a:t>      dout &lt;= a;</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a:t>
            </a:r>
            <a:r>
              <a:rPr lang="en-US" b="1">
                <a:solidFill>
                  <a:srgbClr val="790015"/>
                </a:solidFill>
                <a:latin typeface="Courier New" pitchFamily="49" charset="0"/>
              </a:rPr>
              <a:t> “01” =&gt;</a:t>
            </a:r>
          </a:p>
          <a:p>
            <a:pPr eaLnBrk="0" hangingPunct="0"/>
            <a:r>
              <a:rPr lang="en-US" b="1">
                <a:solidFill>
                  <a:srgbClr val="790015"/>
                </a:solidFill>
                <a:latin typeface="Courier New" pitchFamily="49" charset="0"/>
              </a:rPr>
              <a:t>      dout &lt;= b;</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a:t>
            </a:r>
            <a:r>
              <a:rPr lang="en-US" b="1">
                <a:solidFill>
                  <a:srgbClr val="790015"/>
                </a:solidFill>
                <a:latin typeface="Courier New" pitchFamily="49" charset="0"/>
              </a:rPr>
              <a:t> “10” =&gt;</a:t>
            </a:r>
          </a:p>
          <a:p>
            <a:pPr eaLnBrk="0" hangingPunct="0"/>
            <a:r>
              <a:rPr lang="en-US" b="1">
                <a:solidFill>
                  <a:srgbClr val="790015"/>
                </a:solidFill>
                <a:latin typeface="Courier New" pitchFamily="49" charset="0"/>
              </a:rPr>
              <a:t>      dout &lt;= c;</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a:t>
            </a:r>
            <a:r>
              <a:rPr lang="en-US" b="1">
                <a:solidFill>
                  <a:srgbClr val="790015"/>
                </a:solidFill>
                <a:latin typeface="Courier New" pitchFamily="49" charset="0"/>
              </a:rPr>
              <a:t> “11” =&gt;</a:t>
            </a:r>
          </a:p>
          <a:p>
            <a:pPr eaLnBrk="0" hangingPunct="0"/>
            <a:r>
              <a:rPr lang="en-US" b="1">
                <a:solidFill>
                  <a:srgbClr val="790015"/>
                </a:solidFill>
                <a:latin typeface="Courier New" pitchFamily="49" charset="0"/>
              </a:rPr>
              <a:t>      dout &lt;= d;</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a:t>
            </a:r>
            <a:r>
              <a:rPr lang="en-US" b="1">
                <a:solidFill>
                  <a:srgbClr val="790015"/>
                </a:solidFill>
                <a:latin typeface="Courier New" pitchFamily="49" charset="0"/>
              </a:rPr>
              <a:t> others =&gt;</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null</a:t>
            </a:r>
            <a:r>
              <a:rPr lang="en-US" b="1">
                <a:solidFill>
                  <a:srgbClr val="790015"/>
                </a:solidFill>
                <a:latin typeface="Courier New" pitchFamily="49" charset="0"/>
              </a:rPr>
              <a:t>;</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end case</a:t>
            </a:r>
            <a:r>
              <a:rPr lang="en-US" b="1">
                <a:latin typeface="Courier New" pitchFamily="49" charset="0"/>
              </a:rPr>
              <a:t>;</a:t>
            </a:r>
            <a:endParaRPr lang="en-US" b="1">
              <a:solidFill>
                <a:srgbClr val="E20A2E"/>
              </a:solidFill>
              <a:latin typeface="Courier New" pitchFamily="49" charset="0"/>
            </a:endParaRPr>
          </a:p>
          <a:p>
            <a:pPr eaLnBrk="0" hangingPunct="0"/>
            <a:r>
              <a:rPr lang="en-US" b="1">
                <a:solidFill>
                  <a:srgbClr val="E20A2E"/>
                </a:solidFill>
                <a:latin typeface="Courier New" pitchFamily="49" charset="0"/>
              </a:rPr>
              <a:t>end process</a:t>
            </a:r>
            <a:r>
              <a:rPr lang="en-US" b="1">
                <a:solidFill>
                  <a:srgbClr val="790015"/>
                </a:solidFill>
                <a:latin typeface="Courier New" pitchFamily="49" charset="0"/>
              </a:rPr>
              <a:t>;</a:t>
            </a:r>
          </a:p>
        </p:txBody>
      </p:sp>
      <p:sp>
        <p:nvSpPr>
          <p:cNvPr id="366595" name="Rectangle 3"/>
          <p:cNvSpPr>
            <a:spLocks noChangeArrowheads="1"/>
          </p:cNvSpPr>
          <p:nvPr/>
        </p:nvSpPr>
        <p:spPr bwMode="auto">
          <a:xfrm>
            <a:off x="228600" y="1219200"/>
            <a:ext cx="3962400" cy="5029200"/>
          </a:xfrm>
          <a:prstGeom prst="rect">
            <a:avLst/>
          </a:prstGeom>
          <a:solidFill>
            <a:schemeClr val="bg1"/>
          </a:solidFill>
          <a:ln w="12700">
            <a:solidFill>
              <a:schemeClr val="tx1"/>
            </a:solidFill>
            <a:miter lim="800000"/>
            <a:headEnd/>
            <a:tailEnd/>
          </a:ln>
          <a:effectLst/>
        </p:spPr>
        <p:txBody>
          <a:bodyPr wrap="none" lIns="90488" tIns="44450" rIns="90488" bIns="44450" anchor="ctr"/>
          <a:lstStyle/>
          <a:p>
            <a:pPr eaLnBrk="0" hangingPunct="0"/>
            <a:r>
              <a:rPr lang="en-US" b="1">
                <a:solidFill>
                  <a:srgbClr val="E20A2E"/>
                </a:solidFill>
                <a:latin typeface="Courier New" pitchFamily="49" charset="0"/>
              </a:rPr>
              <a:t>process</a:t>
            </a:r>
            <a:r>
              <a:rPr lang="en-US" b="1">
                <a:solidFill>
                  <a:srgbClr val="790015"/>
                </a:solidFill>
                <a:latin typeface="Courier New" pitchFamily="49" charset="0"/>
              </a:rPr>
              <a:t> (count)</a:t>
            </a:r>
          </a:p>
          <a:p>
            <a:pPr eaLnBrk="0" hangingPunct="0"/>
            <a:r>
              <a:rPr lang="en-US" b="1">
                <a:solidFill>
                  <a:srgbClr val="E20A2E"/>
                </a:solidFill>
                <a:latin typeface="Courier New" pitchFamily="49" charset="0"/>
              </a:rPr>
              <a:t>begin</a:t>
            </a:r>
          </a:p>
          <a:p>
            <a:pPr eaLnBrk="0" hangingPunct="0"/>
            <a:r>
              <a:rPr lang="en-US" b="1">
                <a:solidFill>
                  <a:srgbClr val="E20A2E"/>
                </a:solidFill>
                <a:latin typeface="Courier New" pitchFamily="49" charset="0"/>
              </a:rPr>
              <a:t>  case</a:t>
            </a:r>
            <a:r>
              <a:rPr lang="en-US" b="1">
                <a:solidFill>
                  <a:srgbClr val="790015"/>
                </a:solidFill>
                <a:latin typeface="Courier New" pitchFamily="49" charset="0"/>
              </a:rPr>
              <a:t> count </a:t>
            </a:r>
            <a:r>
              <a:rPr lang="en-US" b="1">
                <a:solidFill>
                  <a:srgbClr val="E20A2E"/>
                </a:solidFill>
                <a:latin typeface="Courier New" pitchFamily="49" charset="0"/>
              </a:rPr>
              <a:t>is </a:t>
            </a:r>
            <a:endParaRPr lang="en-US" b="1">
              <a:solidFill>
                <a:srgbClr val="790015"/>
              </a:solidFill>
              <a:latin typeface="Courier New" pitchFamily="49" charset="0"/>
            </a:endParaRP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 </a:t>
            </a:r>
            <a:r>
              <a:rPr lang="en-US" b="1">
                <a:solidFill>
                  <a:srgbClr val="790015"/>
                </a:solidFill>
                <a:latin typeface="Courier New" pitchFamily="49" charset="0"/>
              </a:rPr>
              <a:t>0 =&gt;</a:t>
            </a:r>
          </a:p>
          <a:p>
            <a:pPr eaLnBrk="0" hangingPunct="0"/>
            <a:r>
              <a:rPr lang="en-US" b="1">
                <a:solidFill>
                  <a:srgbClr val="790015"/>
                </a:solidFill>
                <a:latin typeface="Courier New" pitchFamily="49" charset="0"/>
              </a:rPr>
              <a:t>      dout &lt;= “00”;</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 </a:t>
            </a:r>
            <a:r>
              <a:rPr lang="en-US" b="1">
                <a:solidFill>
                  <a:srgbClr val="790015"/>
                </a:solidFill>
                <a:latin typeface="Courier New" pitchFamily="49" charset="0"/>
              </a:rPr>
              <a:t>1 to 15 =&gt;</a:t>
            </a:r>
          </a:p>
          <a:p>
            <a:pPr eaLnBrk="0" hangingPunct="0"/>
            <a:r>
              <a:rPr lang="en-US" b="1">
                <a:solidFill>
                  <a:srgbClr val="790015"/>
                </a:solidFill>
                <a:latin typeface="Courier New" pitchFamily="49" charset="0"/>
              </a:rPr>
              <a:t>      dout &lt;= “01”;</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a:t>
            </a:r>
            <a:r>
              <a:rPr lang="en-US" b="1">
                <a:solidFill>
                  <a:srgbClr val="790015"/>
                </a:solidFill>
                <a:latin typeface="Courier New" pitchFamily="49" charset="0"/>
              </a:rPr>
              <a:t> 16 to 255 =&gt;</a:t>
            </a:r>
          </a:p>
          <a:p>
            <a:pPr eaLnBrk="0" hangingPunct="0"/>
            <a:r>
              <a:rPr lang="en-US" b="1">
                <a:solidFill>
                  <a:srgbClr val="790015"/>
                </a:solidFill>
                <a:latin typeface="Courier New" pitchFamily="49" charset="0"/>
              </a:rPr>
              <a:t>      dout &lt;= “10”;</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when others</a:t>
            </a:r>
            <a:r>
              <a:rPr lang="en-US" b="1">
                <a:solidFill>
                  <a:srgbClr val="790015"/>
                </a:solidFill>
                <a:latin typeface="Courier New" pitchFamily="49" charset="0"/>
              </a:rPr>
              <a:t> =&gt;</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null</a:t>
            </a:r>
            <a:r>
              <a:rPr lang="en-US" b="1">
                <a:solidFill>
                  <a:srgbClr val="790015"/>
                </a:solidFill>
                <a:latin typeface="Courier New" pitchFamily="49" charset="0"/>
              </a:rPr>
              <a:t>;</a:t>
            </a:r>
          </a:p>
          <a:p>
            <a:pPr eaLnBrk="0" hangingPunct="0"/>
            <a:r>
              <a:rPr lang="en-US" b="1">
                <a:solidFill>
                  <a:srgbClr val="790015"/>
                </a:solidFill>
                <a:latin typeface="Courier New" pitchFamily="49" charset="0"/>
              </a:rPr>
              <a:t>  </a:t>
            </a:r>
            <a:r>
              <a:rPr lang="en-US" b="1">
                <a:solidFill>
                  <a:srgbClr val="E20A2E"/>
                </a:solidFill>
                <a:latin typeface="Courier New" pitchFamily="49" charset="0"/>
              </a:rPr>
              <a:t>end case;</a:t>
            </a:r>
          </a:p>
          <a:p>
            <a:pPr eaLnBrk="0" hangingPunct="0"/>
            <a:r>
              <a:rPr lang="en-US" b="1">
                <a:solidFill>
                  <a:srgbClr val="E20A2E"/>
                </a:solidFill>
                <a:latin typeface="Courier New" pitchFamily="49" charset="0"/>
              </a:rPr>
              <a:t>end process;</a:t>
            </a:r>
            <a:endParaRPr lang="en-US" b="1">
              <a:solidFill>
                <a:srgbClr val="790015"/>
              </a:solidFill>
              <a:latin typeface="Courier New" pitchFamily="49" charset="0"/>
            </a:endParaRPr>
          </a:p>
        </p:txBody>
      </p:sp>
      <p:sp>
        <p:nvSpPr>
          <p:cNvPr id="366596" name="Rectangle 4"/>
          <p:cNvSpPr>
            <a:spLocks noChangeArrowheads="1"/>
          </p:cNvSpPr>
          <p:nvPr/>
        </p:nvSpPr>
        <p:spPr bwMode="auto">
          <a:xfrm>
            <a:off x="381000" y="457200"/>
            <a:ext cx="8153400" cy="533400"/>
          </a:xfrm>
          <a:prstGeom prst="rect">
            <a:avLst/>
          </a:prstGeom>
          <a:noFill/>
          <a:ln w="9525">
            <a:noFill/>
            <a:miter lim="800000"/>
            <a:headEnd/>
            <a:tailEnd/>
          </a:ln>
          <a:effectLst/>
        </p:spPr>
        <p:txBody>
          <a:bodyPr anchor="ctr"/>
          <a:lstStyle/>
          <a:p>
            <a:pPr>
              <a:lnSpc>
                <a:spcPct val="70000"/>
              </a:lnSpc>
            </a:pPr>
            <a:r>
              <a:rPr lang="en-US" sz="2800" b="1">
                <a:solidFill>
                  <a:srgbClr val="0000FF"/>
                </a:solidFill>
                <a:latin typeface="Arial" charset="0"/>
              </a:rPr>
              <a:t>The case statement contd.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65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6594"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7618" name="Rectangle 2"/>
          <p:cNvSpPr>
            <a:spLocks noGrp="1" noChangeArrowheads="1"/>
          </p:cNvSpPr>
          <p:nvPr>
            <p:ph type="title"/>
          </p:nvPr>
        </p:nvSpPr>
        <p:spPr>
          <a:xfrm>
            <a:off x="228600" y="533400"/>
            <a:ext cx="9144000" cy="609600"/>
          </a:xfrm>
        </p:spPr>
        <p:txBody>
          <a:bodyPr/>
          <a:lstStyle/>
          <a:p>
            <a:r>
              <a:rPr lang="en-US" sz="3200">
                <a:solidFill>
                  <a:srgbClr val="CC0000"/>
                </a:solidFill>
              </a:rPr>
              <a:t>Think Hardware!</a:t>
            </a:r>
            <a:r>
              <a:rPr lang="en-US"/>
              <a:t> (Mutually exclusive conditions)</a:t>
            </a:r>
          </a:p>
        </p:txBody>
      </p:sp>
      <p:sp>
        <p:nvSpPr>
          <p:cNvPr id="367619" name="Rectangle 3"/>
          <p:cNvSpPr>
            <a:spLocks noGrp="1" noChangeArrowheads="1"/>
          </p:cNvSpPr>
          <p:nvPr>
            <p:ph type="body" idx="1"/>
          </p:nvPr>
        </p:nvSpPr>
        <p:spPr>
          <a:xfrm>
            <a:off x="381000" y="5791200"/>
            <a:ext cx="10896600" cy="1066800"/>
          </a:xfrm>
        </p:spPr>
        <p:txBody>
          <a:bodyPr/>
          <a:lstStyle/>
          <a:p>
            <a:pPr marL="0" indent="0">
              <a:buFontTx/>
              <a:buNone/>
            </a:pPr>
            <a:r>
              <a:rPr lang="en-US" b="1">
                <a:solidFill>
                  <a:srgbClr val="006600"/>
                </a:solidFill>
                <a:latin typeface="Book Antiqua" pitchFamily="18" charset="0"/>
              </a:rPr>
              <a:t>This priority is useful for timings.</a:t>
            </a:r>
            <a:endParaRPr lang="en-US"/>
          </a:p>
        </p:txBody>
      </p:sp>
      <p:sp>
        <p:nvSpPr>
          <p:cNvPr id="367620" name="Rectangle 4"/>
          <p:cNvSpPr>
            <a:spLocks noChangeArrowheads="1"/>
          </p:cNvSpPr>
          <p:nvPr/>
        </p:nvSpPr>
        <p:spPr bwMode="auto">
          <a:xfrm>
            <a:off x="304800" y="1536700"/>
            <a:ext cx="6629400" cy="4025900"/>
          </a:xfrm>
          <a:prstGeom prst="rect">
            <a:avLst/>
          </a:prstGeom>
          <a:noFill/>
          <a:ln w="12700">
            <a:noFill/>
            <a:miter lim="800000"/>
            <a:headEnd/>
            <a:tailEnd/>
          </a:ln>
          <a:effectLst/>
        </p:spPr>
        <p:txBody>
          <a:bodyPr wrap="none" lIns="90488" tIns="44450" rIns="90488" bIns="44450" anchor="ctr"/>
          <a:lstStyle/>
          <a:p>
            <a:pPr eaLnBrk="0" hangingPunct="0">
              <a:lnSpc>
                <a:spcPct val="95000"/>
              </a:lnSpc>
            </a:pPr>
            <a:r>
              <a:rPr lang="en-US" b="1">
                <a:latin typeface="Courier New" pitchFamily="49" charset="0"/>
              </a:rPr>
              <a:t>myif_pro: </a:t>
            </a:r>
            <a:r>
              <a:rPr lang="en-US" b="1">
                <a:solidFill>
                  <a:srgbClr val="FF0000"/>
                </a:solidFill>
                <a:latin typeface="Courier New" pitchFamily="49" charset="0"/>
              </a:rPr>
              <a:t>process</a:t>
            </a:r>
            <a:r>
              <a:rPr lang="en-US" b="1">
                <a:latin typeface="Courier New" pitchFamily="49" charset="0"/>
              </a:rPr>
              <a:t> (s, c, d, e, f) </a:t>
            </a:r>
          </a:p>
          <a:p>
            <a:pPr eaLnBrk="0" hangingPunct="0">
              <a:lnSpc>
                <a:spcPct val="95000"/>
              </a:lnSpc>
            </a:pPr>
            <a:r>
              <a:rPr lang="en-US" b="1">
                <a:solidFill>
                  <a:srgbClr val="FF0000"/>
                </a:solidFill>
                <a:latin typeface="Courier New" pitchFamily="49" charset="0"/>
              </a:rPr>
              <a:t>begin</a:t>
            </a:r>
          </a:p>
          <a:p>
            <a:pPr eaLnBrk="0" hangingPunct="0">
              <a:lnSpc>
                <a:spcPct val="95000"/>
              </a:lnSpc>
            </a:pPr>
            <a:r>
              <a:rPr lang="en-US" b="1">
                <a:latin typeface="Courier New" pitchFamily="49" charset="0"/>
              </a:rPr>
              <a:t>  </a:t>
            </a:r>
            <a:r>
              <a:rPr lang="en-US" b="1">
                <a:solidFill>
                  <a:srgbClr val="FF0000"/>
                </a:solidFill>
                <a:latin typeface="Courier New" pitchFamily="49" charset="0"/>
              </a:rPr>
              <a:t>if </a:t>
            </a:r>
            <a:r>
              <a:rPr lang="en-US" b="1">
                <a:latin typeface="Courier New" pitchFamily="49" charset="0"/>
              </a:rPr>
              <a:t>s = "00" </a:t>
            </a:r>
            <a:r>
              <a:rPr lang="en-US" b="1">
                <a:solidFill>
                  <a:srgbClr val="FF0000"/>
                </a:solidFill>
                <a:latin typeface="Courier New" pitchFamily="49" charset="0"/>
              </a:rPr>
              <a:t>then</a:t>
            </a:r>
            <a:endParaRPr lang="en-US" b="1">
              <a:latin typeface="Courier New" pitchFamily="49" charset="0"/>
            </a:endParaRPr>
          </a:p>
          <a:p>
            <a:pPr eaLnBrk="0" hangingPunct="0">
              <a:lnSpc>
                <a:spcPct val="95000"/>
              </a:lnSpc>
            </a:pPr>
            <a:r>
              <a:rPr lang="en-US" b="1">
                <a:latin typeface="Courier New" pitchFamily="49" charset="0"/>
              </a:rPr>
              <a:t>    pout &lt;= c;</a:t>
            </a:r>
          </a:p>
          <a:p>
            <a:pPr eaLnBrk="0" hangingPunct="0">
              <a:lnSpc>
                <a:spcPct val="95000"/>
              </a:lnSpc>
            </a:pPr>
            <a:r>
              <a:rPr lang="en-US" b="1">
                <a:latin typeface="Courier New" pitchFamily="49" charset="0"/>
              </a:rPr>
              <a:t>  </a:t>
            </a:r>
            <a:r>
              <a:rPr lang="en-US" b="1">
                <a:solidFill>
                  <a:srgbClr val="FF0000"/>
                </a:solidFill>
                <a:latin typeface="Courier New" pitchFamily="49" charset="0"/>
              </a:rPr>
              <a:t>elsif</a:t>
            </a:r>
            <a:r>
              <a:rPr lang="en-US" b="1">
                <a:latin typeface="Courier New" pitchFamily="49" charset="0"/>
              </a:rPr>
              <a:t> s = "01" </a:t>
            </a:r>
            <a:r>
              <a:rPr lang="en-US" b="1">
                <a:solidFill>
                  <a:srgbClr val="FF0000"/>
                </a:solidFill>
                <a:latin typeface="Courier New" pitchFamily="49" charset="0"/>
              </a:rPr>
              <a:t>then</a:t>
            </a:r>
            <a:endParaRPr lang="en-US" b="1">
              <a:latin typeface="Courier New" pitchFamily="49" charset="0"/>
            </a:endParaRPr>
          </a:p>
          <a:p>
            <a:pPr eaLnBrk="0" hangingPunct="0">
              <a:lnSpc>
                <a:spcPct val="95000"/>
              </a:lnSpc>
            </a:pPr>
            <a:r>
              <a:rPr lang="en-US" b="1">
                <a:latin typeface="Courier New" pitchFamily="49" charset="0"/>
              </a:rPr>
              <a:t>    pout &lt;= d;</a:t>
            </a:r>
          </a:p>
          <a:p>
            <a:pPr eaLnBrk="0" hangingPunct="0">
              <a:lnSpc>
                <a:spcPct val="95000"/>
              </a:lnSpc>
            </a:pPr>
            <a:r>
              <a:rPr lang="en-US" b="1">
                <a:latin typeface="Courier New" pitchFamily="49" charset="0"/>
              </a:rPr>
              <a:t>  </a:t>
            </a:r>
            <a:r>
              <a:rPr lang="en-US" b="1">
                <a:solidFill>
                  <a:srgbClr val="FF0000"/>
                </a:solidFill>
                <a:latin typeface="Courier New" pitchFamily="49" charset="0"/>
              </a:rPr>
              <a:t>elsif</a:t>
            </a:r>
            <a:r>
              <a:rPr lang="en-US" b="1">
                <a:latin typeface="Courier New" pitchFamily="49" charset="0"/>
              </a:rPr>
              <a:t> s = "10" </a:t>
            </a:r>
            <a:r>
              <a:rPr lang="en-US" b="1">
                <a:solidFill>
                  <a:srgbClr val="FF0000"/>
                </a:solidFill>
                <a:latin typeface="Courier New" pitchFamily="49" charset="0"/>
              </a:rPr>
              <a:t>then</a:t>
            </a:r>
            <a:endParaRPr lang="en-US" b="1">
              <a:latin typeface="Courier New" pitchFamily="49" charset="0"/>
            </a:endParaRPr>
          </a:p>
          <a:p>
            <a:pPr eaLnBrk="0" hangingPunct="0">
              <a:lnSpc>
                <a:spcPct val="95000"/>
              </a:lnSpc>
            </a:pPr>
            <a:r>
              <a:rPr lang="en-US" b="1">
                <a:latin typeface="Courier New" pitchFamily="49" charset="0"/>
              </a:rPr>
              <a:t>    pout &lt;= e;</a:t>
            </a:r>
          </a:p>
          <a:p>
            <a:pPr eaLnBrk="0" hangingPunct="0">
              <a:lnSpc>
                <a:spcPct val="95000"/>
              </a:lnSpc>
            </a:pPr>
            <a:r>
              <a:rPr lang="en-US" b="1">
                <a:latin typeface="Courier New" pitchFamily="49" charset="0"/>
              </a:rPr>
              <a:t>  </a:t>
            </a:r>
            <a:r>
              <a:rPr lang="en-US" b="1">
                <a:solidFill>
                  <a:srgbClr val="FF0000"/>
                </a:solidFill>
                <a:latin typeface="Courier New" pitchFamily="49" charset="0"/>
              </a:rPr>
              <a:t>else</a:t>
            </a:r>
            <a:r>
              <a:rPr lang="en-US" b="1">
                <a:latin typeface="Courier New" pitchFamily="49" charset="0"/>
              </a:rPr>
              <a:t> </a:t>
            </a:r>
          </a:p>
          <a:p>
            <a:pPr eaLnBrk="0" hangingPunct="0">
              <a:lnSpc>
                <a:spcPct val="95000"/>
              </a:lnSpc>
            </a:pPr>
            <a:r>
              <a:rPr lang="en-US" b="1">
                <a:latin typeface="Courier New" pitchFamily="49" charset="0"/>
              </a:rPr>
              <a:t>    pout &lt;= f;</a:t>
            </a:r>
          </a:p>
          <a:p>
            <a:pPr eaLnBrk="0" hangingPunct="0">
              <a:lnSpc>
                <a:spcPct val="95000"/>
              </a:lnSpc>
            </a:pPr>
            <a:r>
              <a:rPr lang="en-US" b="1">
                <a:latin typeface="Courier New" pitchFamily="49" charset="0"/>
              </a:rPr>
              <a:t>  </a:t>
            </a:r>
            <a:r>
              <a:rPr lang="en-US" b="1">
                <a:solidFill>
                  <a:srgbClr val="FF0000"/>
                </a:solidFill>
                <a:latin typeface="Courier New" pitchFamily="49" charset="0"/>
              </a:rPr>
              <a:t>end if</a:t>
            </a:r>
            <a:r>
              <a:rPr lang="en-US" b="1">
                <a:latin typeface="Courier New" pitchFamily="49" charset="0"/>
              </a:rPr>
              <a:t>;</a:t>
            </a:r>
          </a:p>
          <a:p>
            <a:pPr eaLnBrk="0" hangingPunct="0">
              <a:lnSpc>
                <a:spcPct val="95000"/>
              </a:lnSpc>
            </a:pPr>
            <a:r>
              <a:rPr lang="en-US" b="1">
                <a:solidFill>
                  <a:srgbClr val="FF0000"/>
                </a:solidFill>
                <a:latin typeface="Courier New" pitchFamily="49" charset="0"/>
              </a:rPr>
              <a:t>end process</a:t>
            </a:r>
            <a:r>
              <a:rPr lang="en-US" b="1">
                <a:latin typeface="Courier New" pitchFamily="49" charset="0"/>
              </a:rPr>
              <a:t> myif_pro;</a:t>
            </a:r>
          </a:p>
        </p:txBody>
      </p:sp>
      <p:graphicFrame>
        <p:nvGraphicFramePr>
          <p:cNvPr id="367621" name="Object 5">
            <a:hlinkClick r:id="" action="ppaction://ole?verb=0"/>
          </p:cNvPr>
          <p:cNvGraphicFramePr>
            <a:graphicFrameLocks/>
          </p:cNvGraphicFramePr>
          <p:nvPr/>
        </p:nvGraphicFramePr>
        <p:xfrm>
          <a:off x="4343400" y="2133600"/>
          <a:ext cx="4419600" cy="3505200"/>
        </p:xfrm>
        <a:graphic>
          <a:graphicData uri="http://schemas.openxmlformats.org/presentationml/2006/ole">
            <p:oleObj spid="_x0000_s9218" name="Bitmap Image" r:id="rId3" imgW="1843029" imgH="1347431" progId="PBrush">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676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76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1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42" name="Rectangle 2"/>
          <p:cNvSpPr>
            <a:spLocks noGrp="1" noChangeArrowheads="1"/>
          </p:cNvSpPr>
          <p:nvPr>
            <p:ph type="title"/>
          </p:nvPr>
        </p:nvSpPr>
        <p:spPr>
          <a:xfrm>
            <a:off x="304800" y="533400"/>
            <a:ext cx="8839200" cy="533400"/>
          </a:xfrm>
        </p:spPr>
        <p:txBody>
          <a:bodyPr/>
          <a:lstStyle/>
          <a:p>
            <a:r>
              <a:rPr lang="en-US" sz="3200">
                <a:solidFill>
                  <a:srgbClr val="CC0000"/>
                </a:solidFill>
              </a:rPr>
              <a:t>Think Hardware!</a:t>
            </a:r>
            <a:r>
              <a:rPr lang="en-US"/>
              <a:t> Use a case for mutually exclusive things</a:t>
            </a:r>
          </a:p>
        </p:txBody>
      </p:sp>
      <p:sp>
        <p:nvSpPr>
          <p:cNvPr id="368643" name="Rectangle 3"/>
          <p:cNvSpPr>
            <a:spLocks noChangeArrowheads="1"/>
          </p:cNvSpPr>
          <p:nvPr/>
        </p:nvSpPr>
        <p:spPr bwMode="auto">
          <a:xfrm>
            <a:off x="533400" y="1524000"/>
            <a:ext cx="4483100" cy="4635500"/>
          </a:xfrm>
          <a:prstGeom prst="rect">
            <a:avLst/>
          </a:prstGeom>
          <a:noFill/>
          <a:ln w="12700">
            <a:noFill/>
            <a:miter lim="800000"/>
            <a:headEnd/>
            <a:tailEnd/>
          </a:ln>
          <a:effectLst/>
        </p:spPr>
        <p:txBody>
          <a:bodyPr wrap="none" lIns="90488" tIns="44450" rIns="90488" bIns="44450" anchor="ctr"/>
          <a:lstStyle/>
          <a:p>
            <a:pPr eaLnBrk="0" hangingPunct="0">
              <a:lnSpc>
                <a:spcPct val="105000"/>
              </a:lnSpc>
            </a:pPr>
            <a:r>
              <a:rPr lang="en-US" b="1">
                <a:latin typeface="Courier New" pitchFamily="49" charset="0"/>
              </a:rPr>
              <a:t>mycase_pro: </a:t>
            </a:r>
            <a:r>
              <a:rPr lang="en-US" b="1">
                <a:solidFill>
                  <a:srgbClr val="FF0000"/>
                </a:solidFill>
                <a:latin typeface="Courier New" pitchFamily="49" charset="0"/>
              </a:rPr>
              <a:t>process</a:t>
            </a:r>
            <a:r>
              <a:rPr lang="en-US" b="1">
                <a:latin typeface="Courier New" pitchFamily="49" charset="0"/>
              </a:rPr>
              <a:t> (s, c, d, e, f) </a:t>
            </a:r>
          </a:p>
          <a:p>
            <a:pPr eaLnBrk="0" hangingPunct="0">
              <a:lnSpc>
                <a:spcPct val="105000"/>
              </a:lnSpc>
            </a:pPr>
            <a:r>
              <a:rPr lang="en-US" b="1">
                <a:latin typeface="Courier New" pitchFamily="49" charset="0"/>
              </a:rPr>
              <a:t>  </a:t>
            </a:r>
            <a:r>
              <a:rPr lang="en-US" b="1">
                <a:solidFill>
                  <a:srgbClr val="FF0000"/>
                </a:solidFill>
                <a:latin typeface="Courier New" pitchFamily="49" charset="0"/>
              </a:rPr>
              <a:t>begin</a:t>
            </a:r>
          </a:p>
          <a:p>
            <a:pPr eaLnBrk="0" hangingPunct="0">
              <a:lnSpc>
                <a:spcPct val="105000"/>
              </a:lnSpc>
            </a:pPr>
            <a:r>
              <a:rPr lang="en-US" b="1">
                <a:solidFill>
                  <a:srgbClr val="FF0000"/>
                </a:solidFill>
                <a:latin typeface="Courier New" pitchFamily="49" charset="0"/>
              </a:rPr>
              <a:t>    case</a:t>
            </a:r>
            <a:r>
              <a:rPr lang="en-US" b="1">
                <a:latin typeface="Courier New" pitchFamily="49" charset="0"/>
              </a:rPr>
              <a:t> s </a:t>
            </a:r>
            <a:r>
              <a:rPr lang="en-US" b="1">
                <a:solidFill>
                  <a:srgbClr val="FF0000"/>
                </a:solidFill>
                <a:latin typeface="Courier New" pitchFamily="49" charset="0"/>
              </a:rPr>
              <a:t>is</a:t>
            </a:r>
            <a:endParaRPr lang="en-US" b="1">
              <a:latin typeface="Courier New" pitchFamily="49" charset="0"/>
            </a:endParaRPr>
          </a:p>
          <a:p>
            <a:pPr eaLnBrk="0" hangingPunct="0">
              <a:lnSpc>
                <a:spcPct val="105000"/>
              </a:lnSpc>
            </a:pPr>
            <a:r>
              <a:rPr lang="en-US" b="1">
                <a:latin typeface="Courier New" pitchFamily="49" charset="0"/>
              </a:rPr>
              <a:t>    </a:t>
            </a:r>
            <a:r>
              <a:rPr lang="en-US" b="1">
                <a:solidFill>
                  <a:srgbClr val="FF0000"/>
                </a:solidFill>
                <a:latin typeface="Courier New" pitchFamily="49" charset="0"/>
              </a:rPr>
              <a:t>when</a:t>
            </a:r>
            <a:r>
              <a:rPr lang="en-US" b="1">
                <a:latin typeface="Courier New" pitchFamily="49" charset="0"/>
              </a:rPr>
              <a:t> "00" =&gt;</a:t>
            </a:r>
          </a:p>
          <a:p>
            <a:pPr eaLnBrk="0" hangingPunct="0">
              <a:lnSpc>
                <a:spcPct val="105000"/>
              </a:lnSpc>
            </a:pPr>
            <a:r>
              <a:rPr lang="en-US" b="1">
                <a:latin typeface="Courier New" pitchFamily="49" charset="0"/>
              </a:rPr>
              <a:t>      pout &lt;= c;</a:t>
            </a:r>
          </a:p>
          <a:p>
            <a:pPr eaLnBrk="0" hangingPunct="0">
              <a:lnSpc>
                <a:spcPct val="105000"/>
              </a:lnSpc>
            </a:pPr>
            <a:r>
              <a:rPr lang="en-US" b="1">
                <a:latin typeface="Courier New" pitchFamily="49" charset="0"/>
              </a:rPr>
              <a:t>    </a:t>
            </a:r>
            <a:r>
              <a:rPr lang="en-US" b="1">
                <a:solidFill>
                  <a:srgbClr val="FF0000"/>
                </a:solidFill>
                <a:latin typeface="Courier New" pitchFamily="49" charset="0"/>
              </a:rPr>
              <a:t>when </a:t>
            </a:r>
            <a:r>
              <a:rPr lang="en-US" b="1">
                <a:latin typeface="Courier New" pitchFamily="49" charset="0"/>
              </a:rPr>
              <a:t>"01" =&gt;</a:t>
            </a:r>
          </a:p>
          <a:p>
            <a:pPr eaLnBrk="0" hangingPunct="0">
              <a:lnSpc>
                <a:spcPct val="105000"/>
              </a:lnSpc>
            </a:pPr>
            <a:r>
              <a:rPr lang="en-US" b="1">
                <a:latin typeface="Courier New" pitchFamily="49" charset="0"/>
              </a:rPr>
              <a:t>      pout &lt;= d;</a:t>
            </a:r>
          </a:p>
          <a:p>
            <a:pPr eaLnBrk="0" hangingPunct="0">
              <a:lnSpc>
                <a:spcPct val="105000"/>
              </a:lnSpc>
            </a:pPr>
            <a:r>
              <a:rPr lang="en-US" b="1">
                <a:latin typeface="Courier New" pitchFamily="49" charset="0"/>
              </a:rPr>
              <a:t>    </a:t>
            </a:r>
            <a:r>
              <a:rPr lang="en-US" b="1">
                <a:solidFill>
                  <a:srgbClr val="FF0000"/>
                </a:solidFill>
                <a:latin typeface="Courier New" pitchFamily="49" charset="0"/>
              </a:rPr>
              <a:t>when</a:t>
            </a:r>
            <a:r>
              <a:rPr lang="en-US" b="1">
                <a:latin typeface="Courier New" pitchFamily="49" charset="0"/>
              </a:rPr>
              <a:t> "10" =&gt; </a:t>
            </a:r>
          </a:p>
          <a:p>
            <a:pPr eaLnBrk="0" hangingPunct="0">
              <a:lnSpc>
                <a:spcPct val="105000"/>
              </a:lnSpc>
            </a:pPr>
            <a:r>
              <a:rPr lang="en-US" b="1">
                <a:latin typeface="Courier New" pitchFamily="49" charset="0"/>
              </a:rPr>
              <a:t>      pout &lt;= e;</a:t>
            </a:r>
          </a:p>
          <a:p>
            <a:pPr eaLnBrk="0" hangingPunct="0">
              <a:lnSpc>
                <a:spcPct val="105000"/>
              </a:lnSpc>
            </a:pPr>
            <a:r>
              <a:rPr lang="en-US" b="1">
                <a:latin typeface="Courier New" pitchFamily="49" charset="0"/>
              </a:rPr>
              <a:t>    </a:t>
            </a:r>
            <a:r>
              <a:rPr lang="en-US" b="1">
                <a:solidFill>
                  <a:srgbClr val="FF0000"/>
                </a:solidFill>
                <a:latin typeface="Courier New" pitchFamily="49" charset="0"/>
              </a:rPr>
              <a:t>when others</a:t>
            </a:r>
            <a:r>
              <a:rPr lang="en-US" b="1">
                <a:latin typeface="Courier New" pitchFamily="49" charset="0"/>
              </a:rPr>
              <a:t> =&gt; </a:t>
            </a:r>
          </a:p>
          <a:p>
            <a:pPr eaLnBrk="0" hangingPunct="0">
              <a:lnSpc>
                <a:spcPct val="105000"/>
              </a:lnSpc>
            </a:pPr>
            <a:r>
              <a:rPr lang="en-US" b="1">
                <a:latin typeface="Courier New" pitchFamily="49" charset="0"/>
              </a:rPr>
              <a:t>      pout &lt;= f;</a:t>
            </a:r>
          </a:p>
          <a:p>
            <a:pPr eaLnBrk="0" hangingPunct="0">
              <a:lnSpc>
                <a:spcPct val="105000"/>
              </a:lnSpc>
            </a:pPr>
            <a:r>
              <a:rPr lang="en-US" b="1">
                <a:latin typeface="Courier New" pitchFamily="49" charset="0"/>
              </a:rPr>
              <a:t>    </a:t>
            </a:r>
            <a:r>
              <a:rPr lang="en-US" b="1">
                <a:solidFill>
                  <a:srgbClr val="FF0000"/>
                </a:solidFill>
                <a:latin typeface="Courier New" pitchFamily="49" charset="0"/>
              </a:rPr>
              <a:t>end if</a:t>
            </a:r>
            <a:r>
              <a:rPr lang="en-US" b="1">
                <a:latin typeface="Courier New" pitchFamily="49" charset="0"/>
              </a:rPr>
              <a:t>;</a:t>
            </a:r>
          </a:p>
          <a:p>
            <a:pPr eaLnBrk="0" hangingPunct="0">
              <a:lnSpc>
                <a:spcPct val="105000"/>
              </a:lnSpc>
            </a:pPr>
            <a:r>
              <a:rPr lang="en-US" b="1">
                <a:latin typeface="Courier New" pitchFamily="49" charset="0"/>
              </a:rPr>
              <a:t>  </a:t>
            </a:r>
            <a:r>
              <a:rPr lang="en-US" b="1">
                <a:solidFill>
                  <a:srgbClr val="FF0000"/>
                </a:solidFill>
                <a:latin typeface="Courier New" pitchFamily="49" charset="0"/>
              </a:rPr>
              <a:t>end process</a:t>
            </a:r>
            <a:r>
              <a:rPr lang="en-US" b="1">
                <a:latin typeface="Courier New" pitchFamily="49" charset="0"/>
              </a:rPr>
              <a:t> mycase_pro;</a:t>
            </a:r>
          </a:p>
        </p:txBody>
      </p:sp>
      <p:grpSp>
        <p:nvGrpSpPr>
          <p:cNvPr id="2" name="Group 4"/>
          <p:cNvGrpSpPr>
            <a:grpSpLocks/>
          </p:cNvGrpSpPr>
          <p:nvPr/>
        </p:nvGrpSpPr>
        <p:grpSpPr bwMode="auto">
          <a:xfrm>
            <a:off x="4876800" y="2895600"/>
            <a:ext cx="3876675" cy="2603500"/>
            <a:chOff x="2976" y="1680"/>
            <a:chExt cx="2442" cy="1640"/>
          </a:xfrm>
        </p:grpSpPr>
        <p:sp>
          <p:nvSpPr>
            <p:cNvPr id="368645" name="Line 5"/>
            <p:cNvSpPr>
              <a:spLocks noChangeShapeType="1"/>
            </p:cNvSpPr>
            <p:nvPr/>
          </p:nvSpPr>
          <p:spPr bwMode="auto">
            <a:xfrm>
              <a:off x="3653" y="1680"/>
              <a:ext cx="0" cy="1286"/>
            </a:xfrm>
            <a:prstGeom prst="line">
              <a:avLst/>
            </a:prstGeom>
            <a:noFill/>
            <a:ln w="28575">
              <a:solidFill>
                <a:srgbClr val="000000"/>
              </a:solidFill>
              <a:round/>
              <a:headEnd/>
              <a:tailEnd/>
            </a:ln>
            <a:effectLst/>
          </p:spPr>
          <p:txBody>
            <a:bodyPr wrap="none" anchor="ctr"/>
            <a:lstStyle/>
            <a:p>
              <a:endParaRPr lang="en-US"/>
            </a:p>
          </p:txBody>
        </p:sp>
        <p:sp>
          <p:nvSpPr>
            <p:cNvPr id="368646" name="Line 6"/>
            <p:cNvSpPr>
              <a:spLocks noChangeShapeType="1"/>
            </p:cNvSpPr>
            <p:nvPr/>
          </p:nvSpPr>
          <p:spPr bwMode="auto">
            <a:xfrm>
              <a:off x="3659" y="1680"/>
              <a:ext cx="495" cy="258"/>
            </a:xfrm>
            <a:prstGeom prst="line">
              <a:avLst/>
            </a:prstGeom>
            <a:noFill/>
            <a:ln w="28575">
              <a:solidFill>
                <a:srgbClr val="000000"/>
              </a:solidFill>
              <a:round/>
              <a:headEnd/>
              <a:tailEnd/>
            </a:ln>
            <a:effectLst/>
          </p:spPr>
          <p:txBody>
            <a:bodyPr wrap="none" anchor="ctr"/>
            <a:lstStyle/>
            <a:p>
              <a:endParaRPr lang="en-US"/>
            </a:p>
          </p:txBody>
        </p:sp>
        <p:sp>
          <p:nvSpPr>
            <p:cNvPr id="368647" name="Line 7"/>
            <p:cNvSpPr>
              <a:spLocks noChangeShapeType="1"/>
            </p:cNvSpPr>
            <p:nvPr/>
          </p:nvSpPr>
          <p:spPr bwMode="auto">
            <a:xfrm flipV="1">
              <a:off x="3641" y="2692"/>
              <a:ext cx="501" cy="287"/>
            </a:xfrm>
            <a:prstGeom prst="line">
              <a:avLst/>
            </a:prstGeom>
            <a:noFill/>
            <a:ln w="28575">
              <a:solidFill>
                <a:srgbClr val="000000"/>
              </a:solidFill>
              <a:round/>
              <a:headEnd/>
              <a:tailEnd/>
            </a:ln>
            <a:effectLst/>
          </p:spPr>
          <p:txBody>
            <a:bodyPr wrap="none" anchor="ctr"/>
            <a:lstStyle/>
            <a:p>
              <a:endParaRPr lang="en-US"/>
            </a:p>
          </p:txBody>
        </p:sp>
        <p:sp>
          <p:nvSpPr>
            <p:cNvPr id="368648" name="Line 8"/>
            <p:cNvSpPr>
              <a:spLocks noChangeShapeType="1"/>
            </p:cNvSpPr>
            <p:nvPr/>
          </p:nvSpPr>
          <p:spPr bwMode="auto">
            <a:xfrm>
              <a:off x="3294" y="1959"/>
              <a:ext cx="353" cy="0"/>
            </a:xfrm>
            <a:prstGeom prst="line">
              <a:avLst/>
            </a:prstGeom>
            <a:noFill/>
            <a:ln w="28575">
              <a:solidFill>
                <a:srgbClr val="000000"/>
              </a:solidFill>
              <a:round/>
              <a:headEnd/>
              <a:tailEnd/>
            </a:ln>
            <a:effectLst/>
          </p:spPr>
          <p:txBody>
            <a:bodyPr wrap="none" anchor="ctr"/>
            <a:lstStyle/>
            <a:p>
              <a:endParaRPr lang="en-US"/>
            </a:p>
          </p:txBody>
        </p:sp>
        <p:sp>
          <p:nvSpPr>
            <p:cNvPr id="368649" name="Line 9"/>
            <p:cNvSpPr>
              <a:spLocks noChangeShapeType="1"/>
            </p:cNvSpPr>
            <p:nvPr/>
          </p:nvSpPr>
          <p:spPr bwMode="auto">
            <a:xfrm>
              <a:off x="3294" y="2219"/>
              <a:ext cx="353" cy="0"/>
            </a:xfrm>
            <a:prstGeom prst="line">
              <a:avLst/>
            </a:prstGeom>
            <a:noFill/>
            <a:ln w="28575">
              <a:solidFill>
                <a:srgbClr val="000000"/>
              </a:solidFill>
              <a:round/>
              <a:headEnd/>
              <a:tailEnd/>
            </a:ln>
            <a:effectLst/>
          </p:spPr>
          <p:txBody>
            <a:bodyPr wrap="none" anchor="ctr"/>
            <a:lstStyle/>
            <a:p>
              <a:endParaRPr lang="en-US"/>
            </a:p>
          </p:txBody>
        </p:sp>
        <p:sp>
          <p:nvSpPr>
            <p:cNvPr id="368650" name="Line 10"/>
            <p:cNvSpPr>
              <a:spLocks noChangeShapeType="1"/>
            </p:cNvSpPr>
            <p:nvPr/>
          </p:nvSpPr>
          <p:spPr bwMode="auto">
            <a:xfrm>
              <a:off x="3294" y="2479"/>
              <a:ext cx="353" cy="0"/>
            </a:xfrm>
            <a:prstGeom prst="line">
              <a:avLst/>
            </a:prstGeom>
            <a:noFill/>
            <a:ln w="28575">
              <a:solidFill>
                <a:srgbClr val="000000"/>
              </a:solidFill>
              <a:round/>
              <a:headEnd/>
              <a:tailEnd/>
            </a:ln>
            <a:effectLst/>
          </p:spPr>
          <p:txBody>
            <a:bodyPr wrap="none" anchor="ctr"/>
            <a:lstStyle/>
            <a:p>
              <a:endParaRPr lang="en-US"/>
            </a:p>
          </p:txBody>
        </p:sp>
        <p:sp>
          <p:nvSpPr>
            <p:cNvPr id="368651" name="Line 11"/>
            <p:cNvSpPr>
              <a:spLocks noChangeShapeType="1"/>
            </p:cNvSpPr>
            <p:nvPr/>
          </p:nvSpPr>
          <p:spPr bwMode="auto">
            <a:xfrm>
              <a:off x="3294" y="2737"/>
              <a:ext cx="353" cy="0"/>
            </a:xfrm>
            <a:prstGeom prst="line">
              <a:avLst/>
            </a:prstGeom>
            <a:noFill/>
            <a:ln w="28575">
              <a:solidFill>
                <a:srgbClr val="000000"/>
              </a:solidFill>
              <a:round/>
              <a:headEnd/>
              <a:tailEnd/>
            </a:ln>
            <a:effectLst/>
          </p:spPr>
          <p:txBody>
            <a:bodyPr wrap="none" anchor="ctr"/>
            <a:lstStyle/>
            <a:p>
              <a:endParaRPr lang="en-US"/>
            </a:p>
          </p:txBody>
        </p:sp>
        <p:sp>
          <p:nvSpPr>
            <p:cNvPr id="368652" name="Line 12"/>
            <p:cNvSpPr>
              <a:spLocks noChangeShapeType="1"/>
            </p:cNvSpPr>
            <p:nvPr/>
          </p:nvSpPr>
          <p:spPr bwMode="auto">
            <a:xfrm>
              <a:off x="3896" y="2848"/>
              <a:ext cx="0" cy="365"/>
            </a:xfrm>
            <a:prstGeom prst="line">
              <a:avLst/>
            </a:prstGeom>
            <a:noFill/>
            <a:ln w="28575">
              <a:solidFill>
                <a:srgbClr val="000000"/>
              </a:solidFill>
              <a:round/>
              <a:headEnd/>
              <a:tailEnd/>
            </a:ln>
            <a:effectLst/>
          </p:spPr>
          <p:txBody>
            <a:bodyPr wrap="none" anchor="ctr"/>
            <a:lstStyle/>
            <a:p>
              <a:endParaRPr lang="en-US"/>
            </a:p>
          </p:txBody>
        </p:sp>
        <p:sp>
          <p:nvSpPr>
            <p:cNvPr id="368653" name="Line 13"/>
            <p:cNvSpPr>
              <a:spLocks noChangeShapeType="1"/>
            </p:cNvSpPr>
            <p:nvPr/>
          </p:nvSpPr>
          <p:spPr bwMode="auto">
            <a:xfrm>
              <a:off x="4166" y="2324"/>
              <a:ext cx="575" cy="0"/>
            </a:xfrm>
            <a:prstGeom prst="line">
              <a:avLst/>
            </a:prstGeom>
            <a:noFill/>
            <a:ln w="28575">
              <a:solidFill>
                <a:srgbClr val="000000"/>
              </a:solidFill>
              <a:round/>
              <a:headEnd/>
              <a:tailEnd/>
            </a:ln>
            <a:effectLst/>
          </p:spPr>
          <p:txBody>
            <a:bodyPr wrap="none" anchor="ctr"/>
            <a:lstStyle/>
            <a:p>
              <a:endParaRPr lang="en-US"/>
            </a:p>
          </p:txBody>
        </p:sp>
        <p:sp>
          <p:nvSpPr>
            <p:cNvPr id="368654" name="Rectangle 14"/>
            <p:cNvSpPr>
              <a:spLocks noChangeArrowheads="1"/>
            </p:cNvSpPr>
            <p:nvPr/>
          </p:nvSpPr>
          <p:spPr bwMode="auto">
            <a:xfrm>
              <a:off x="2976" y="1799"/>
              <a:ext cx="230"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solidFill>
                    <a:srgbClr val="000000"/>
                  </a:solidFill>
                  <a:latin typeface="Arial" charset="0"/>
                </a:rPr>
                <a:t>C</a:t>
              </a:r>
            </a:p>
          </p:txBody>
        </p:sp>
        <p:sp>
          <p:nvSpPr>
            <p:cNvPr id="368655" name="Rectangle 15"/>
            <p:cNvSpPr>
              <a:spLocks noChangeArrowheads="1"/>
            </p:cNvSpPr>
            <p:nvPr/>
          </p:nvSpPr>
          <p:spPr bwMode="auto">
            <a:xfrm>
              <a:off x="2976" y="2108"/>
              <a:ext cx="230"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solidFill>
                    <a:srgbClr val="000000"/>
                  </a:solidFill>
                  <a:latin typeface="Arial" charset="0"/>
                </a:rPr>
                <a:t>D</a:t>
              </a:r>
            </a:p>
          </p:txBody>
        </p:sp>
        <p:sp>
          <p:nvSpPr>
            <p:cNvPr id="368656" name="Rectangle 16"/>
            <p:cNvSpPr>
              <a:spLocks noChangeArrowheads="1"/>
            </p:cNvSpPr>
            <p:nvPr/>
          </p:nvSpPr>
          <p:spPr bwMode="auto">
            <a:xfrm>
              <a:off x="2976" y="2400"/>
              <a:ext cx="221"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solidFill>
                    <a:srgbClr val="000000"/>
                  </a:solidFill>
                  <a:latin typeface="Arial" charset="0"/>
                </a:rPr>
                <a:t>E</a:t>
              </a:r>
            </a:p>
          </p:txBody>
        </p:sp>
        <p:sp>
          <p:nvSpPr>
            <p:cNvPr id="368657" name="Rectangle 17"/>
            <p:cNvSpPr>
              <a:spLocks noChangeArrowheads="1"/>
            </p:cNvSpPr>
            <p:nvPr/>
          </p:nvSpPr>
          <p:spPr bwMode="auto">
            <a:xfrm>
              <a:off x="2976" y="2688"/>
              <a:ext cx="212"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solidFill>
                    <a:srgbClr val="000000"/>
                  </a:solidFill>
                  <a:latin typeface="Arial" charset="0"/>
                </a:rPr>
                <a:t>F</a:t>
              </a:r>
            </a:p>
          </p:txBody>
        </p:sp>
        <p:sp>
          <p:nvSpPr>
            <p:cNvPr id="368658" name="Rectangle 18"/>
            <p:cNvSpPr>
              <a:spLocks noChangeArrowheads="1"/>
            </p:cNvSpPr>
            <p:nvPr/>
          </p:nvSpPr>
          <p:spPr bwMode="auto">
            <a:xfrm>
              <a:off x="2976" y="3072"/>
              <a:ext cx="221"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solidFill>
                    <a:srgbClr val="000000"/>
                  </a:solidFill>
                  <a:latin typeface="Arial" charset="0"/>
                </a:rPr>
                <a:t>S</a:t>
              </a:r>
            </a:p>
          </p:txBody>
        </p:sp>
        <p:sp>
          <p:nvSpPr>
            <p:cNvPr id="368659" name="Rectangle 19"/>
            <p:cNvSpPr>
              <a:spLocks noChangeArrowheads="1"/>
            </p:cNvSpPr>
            <p:nvPr/>
          </p:nvSpPr>
          <p:spPr bwMode="auto">
            <a:xfrm>
              <a:off x="4859" y="2179"/>
              <a:ext cx="559" cy="248"/>
            </a:xfrm>
            <a:prstGeom prst="rect">
              <a:avLst/>
            </a:prstGeom>
            <a:noFill/>
            <a:ln w="12700">
              <a:noFill/>
              <a:miter lim="800000"/>
              <a:headEnd/>
              <a:tailEnd/>
            </a:ln>
            <a:effectLst/>
          </p:spPr>
          <p:txBody>
            <a:bodyPr wrap="none" lIns="90488" tIns="44450" rIns="90488" bIns="44450">
              <a:spAutoFit/>
            </a:bodyPr>
            <a:lstStyle/>
            <a:p>
              <a:pPr eaLnBrk="0" hangingPunct="0"/>
              <a:r>
                <a:rPr lang="en-US" sz="2000">
                  <a:solidFill>
                    <a:srgbClr val="000000"/>
                  </a:solidFill>
                  <a:latin typeface="Arial" charset="0"/>
                </a:rPr>
                <a:t>POUT</a:t>
              </a:r>
            </a:p>
          </p:txBody>
        </p:sp>
        <p:sp>
          <p:nvSpPr>
            <p:cNvPr id="368660" name="Line 20"/>
            <p:cNvSpPr>
              <a:spLocks noChangeShapeType="1"/>
            </p:cNvSpPr>
            <p:nvPr/>
          </p:nvSpPr>
          <p:spPr bwMode="auto">
            <a:xfrm flipH="1">
              <a:off x="3264" y="3216"/>
              <a:ext cx="624" cy="0"/>
            </a:xfrm>
            <a:prstGeom prst="line">
              <a:avLst/>
            </a:prstGeom>
            <a:noFill/>
            <a:ln w="28575">
              <a:solidFill>
                <a:schemeClr val="tx1"/>
              </a:solidFill>
              <a:round/>
              <a:headEnd/>
              <a:tailEnd/>
            </a:ln>
            <a:effectLst/>
          </p:spPr>
          <p:txBody>
            <a:bodyPr wrap="none" anchor="ctr">
              <a:spAutoFit/>
            </a:bodyPr>
            <a:lstStyle/>
            <a:p>
              <a:endParaRPr lang="en-US"/>
            </a:p>
          </p:txBody>
        </p:sp>
        <p:sp>
          <p:nvSpPr>
            <p:cNvPr id="368661" name="Line 21"/>
            <p:cNvSpPr>
              <a:spLocks noChangeShapeType="1"/>
            </p:cNvSpPr>
            <p:nvPr/>
          </p:nvSpPr>
          <p:spPr bwMode="auto">
            <a:xfrm>
              <a:off x="4149" y="1926"/>
              <a:ext cx="0" cy="768"/>
            </a:xfrm>
            <a:prstGeom prst="line">
              <a:avLst/>
            </a:prstGeom>
            <a:noFill/>
            <a:ln w="28575">
              <a:solidFill>
                <a:schemeClr val="tx1"/>
              </a:solidFill>
              <a:round/>
              <a:headEnd/>
              <a:tailEnd/>
            </a:ln>
            <a:effectLst/>
          </p:spPr>
          <p:txBody>
            <a:bodyPr wrap="none" anchor="ctr">
              <a:spAutoFit/>
            </a:bodyPr>
            <a:lstStyle/>
            <a:p>
              <a:endParaRPr lang="en-US"/>
            </a:p>
          </p:txBody>
        </p:sp>
      </p:grpSp>
      <p:sp>
        <p:nvSpPr>
          <p:cNvPr id="368662" name="Rectangle 22"/>
          <p:cNvSpPr>
            <a:spLocks noGrp="1" noChangeArrowheads="1"/>
          </p:cNvSpPr>
          <p:nvPr>
            <p:ph type="body" idx="1"/>
          </p:nvPr>
        </p:nvSpPr>
        <p:spPr>
          <a:xfrm>
            <a:off x="3657600" y="5486400"/>
            <a:ext cx="10896600" cy="1066800"/>
          </a:xfrm>
          <a:noFill/>
          <a:ln/>
        </p:spPr>
        <p:txBody>
          <a:bodyPr/>
          <a:lstStyle/>
          <a:p>
            <a:pPr marL="0" indent="0">
              <a:buFontTx/>
              <a:buNone/>
            </a:pPr>
            <a:r>
              <a:rPr lang="en-US" b="1">
                <a:solidFill>
                  <a:srgbClr val="006600"/>
                </a:solidFill>
                <a:latin typeface="Book Antiqua" pitchFamily="18" charset="0"/>
              </a:rPr>
              <a:t>There is no priority with case.</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686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2"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9666" name="Rectangle 2"/>
          <p:cNvSpPr>
            <a:spLocks noGrp="1" noChangeArrowheads="1"/>
          </p:cNvSpPr>
          <p:nvPr>
            <p:ph type="title"/>
          </p:nvPr>
        </p:nvSpPr>
        <p:spPr>
          <a:xfrm>
            <a:off x="685800" y="609600"/>
            <a:ext cx="8001000" cy="182563"/>
          </a:xfrm>
        </p:spPr>
        <p:txBody>
          <a:bodyPr/>
          <a:lstStyle/>
          <a:p>
            <a:r>
              <a:rPr lang="en-US">
                <a:solidFill>
                  <a:srgbClr val="CC0000"/>
                </a:solidFill>
              </a:rPr>
              <a:t>BEHAVIORAL</a:t>
            </a:r>
            <a:r>
              <a:rPr lang="en-US"/>
              <a:t> ( Processes using signals)</a:t>
            </a:r>
          </a:p>
        </p:txBody>
      </p:sp>
      <p:graphicFrame>
        <p:nvGraphicFramePr>
          <p:cNvPr id="369667" name="Object 3"/>
          <p:cNvGraphicFramePr>
            <a:graphicFrameLocks noChangeAspect="1"/>
          </p:cNvGraphicFramePr>
          <p:nvPr/>
        </p:nvGraphicFramePr>
        <p:xfrm>
          <a:off x="838200" y="1447800"/>
          <a:ext cx="4679950" cy="4405313"/>
        </p:xfrm>
        <a:graphic>
          <a:graphicData uri="http://schemas.openxmlformats.org/presentationml/2006/ole">
            <p:oleObj spid="_x0000_s10242" name="Bitmap Image" r:id="rId3" imgW="3905795" imgH="3677163" progId="PBrush">
              <p:embed/>
            </p:oleObj>
          </a:graphicData>
        </a:graphic>
      </p:graphicFrame>
      <p:sp>
        <p:nvSpPr>
          <p:cNvPr id="369668" name="Text Box 4"/>
          <p:cNvSpPr txBox="1">
            <a:spLocks noChangeArrowheads="1"/>
          </p:cNvSpPr>
          <p:nvPr/>
        </p:nvSpPr>
        <p:spPr bwMode="auto">
          <a:xfrm>
            <a:off x="5257800" y="4114800"/>
            <a:ext cx="23622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Sig2 = 1</a:t>
            </a:r>
          </a:p>
        </p:txBody>
      </p:sp>
      <p:sp>
        <p:nvSpPr>
          <p:cNvPr id="369669" name="Text Box 5"/>
          <p:cNvSpPr txBox="1">
            <a:spLocks noChangeArrowheads="1"/>
          </p:cNvSpPr>
          <p:nvPr/>
        </p:nvSpPr>
        <p:spPr bwMode="auto">
          <a:xfrm>
            <a:off x="5257800" y="3657600"/>
            <a:ext cx="23622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Sig1 = 2 + 3 = 5 </a:t>
            </a:r>
          </a:p>
        </p:txBody>
      </p:sp>
      <p:sp>
        <p:nvSpPr>
          <p:cNvPr id="369670" name="Text Box 6"/>
          <p:cNvSpPr txBox="1">
            <a:spLocks noChangeArrowheads="1"/>
          </p:cNvSpPr>
          <p:nvPr/>
        </p:nvSpPr>
        <p:spPr bwMode="auto">
          <a:xfrm>
            <a:off x="5257800" y="4572000"/>
            <a:ext cx="23622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Sig3 = 2  </a:t>
            </a:r>
          </a:p>
        </p:txBody>
      </p:sp>
      <p:sp>
        <p:nvSpPr>
          <p:cNvPr id="369671" name="Text Box 7"/>
          <p:cNvSpPr txBox="1">
            <a:spLocks noChangeArrowheads="1"/>
          </p:cNvSpPr>
          <p:nvPr/>
        </p:nvSpPr>
        <p:spPr bwMode="auto">
          <a:xfrm>
            <a:off x="5257800" y="5105400"/>
            <a:ext cx="25908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Sum = 1 + 2 + 3 = 6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9669"/>
                                        </p:tgtEl>
                                        <p:attrNameLst>
                                          <p:attrName>style.visibility</p:attrName>
                                        </p:attrNameLst>
                                      </p:cBhvr>
                                      <p:to>
                                        <p:strVal val="visible"/>
                                      </p:to>
                                    </p:set>
                                    <p:anim calcmode="lin" valueType="num">
                                      <p:cBhvr additive="base">
                                        <p:cTn id="7" dur="500" fill="hold"/>
                                        <p:tgtEl>
                                          <p:spTgt spid="369669"/>
                                        </p:tgtEl>
                                        <p:attrNameLst>
                                          <p:attrName>ppt_x</p:attrName>
                                        </p:attrNameLst>
                                      </p:cBhvr>
                                      <p:tavLst>
                                        <p:tav tm="0">
                                          <p:val>
                                            <p:strVal val="0-#ppt_w/2"/>
                                          </p:val>
                                        </p:tav>
                                        <p:tav tm="100000">
                                          <p:val>
                                            <p:strVal val="#ppt_x"/>
                                          </p:val>
                                        </p:tav>
                                      </p:tavLst>
                                    </p:anim>
                                    <p:anim calcmode="lin" valueType="num">
                                      <p:cBhvr additive="base">
                                        <p:cTn id="8" dur="500" fill="hold"/>
                                        <p:tgtEl>
                                          <p:spTgt spid="36966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9668"/>
                                        </p:tgtEl>
                                        <p:attrNameLst>
                                          <p:attrName>style.visibility</p:attrName>
                                        </p:attrNameLst>
                                      </p:cBhvr>
                                      <p:to>
                                        <p:strVal val="visible"/>
                                      </p:to>
                                    </p:set>
                                    <p:anim calcmode="lin" valueType="num">
                                      <p:cBhvr additive="base">
                                        <p:cTn id="13" dur="500" fill="hold"/>
                                        <p:tgtEl>
                                          <p:spTgt spid="369668"/>
                                        </p:tgtEl>
                                        <p:attrNameLst>
                                          <p:attrName>ppt_x</p:attrName>
                                        </p:attrNameLst>
                                      </p:cBhvr>
                                      <p:tavLst>
                                        <p:tav tm="0">
                                          <p:val>
                                            <p:strVal val="0-#ppt_w/2"/>
                                          </p:val>
                                        </p:tav>
                                        <p:tav tm="100000">
                                          <p:val>
                                            <p:strVal val="#ppt_x"/>
                                          </p:val>
                                        </p:tav>
                                      </p:tavLst>
                                    </p:anim>
                                    <p:anim calcmode="lin" valueType="num">
                                      <p:cBhvr additive="base">
                                        <p:cTn id="14" dur="500" fill="hold"/>
                                        <p:tgtEl>
                                          <p:spTgt spid="36966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9670"/>
                                        </p:tgtEl>
                                        <p:attrNameLst>
                                          <p:attrName>style.visibility</p:attrName>
                                        </p:attrNameLst>
                                      </p:cBhvr>
                                      <p:to>
                                        <p:strVal val="visible"/>
                                      </p:to>
                                    </p:set>
                                    <p:anim calcmode="lin" valueType="num">
                                      <p:cBhvr additive="base">
                                        <p:cTn id="19" dur="500" fill="hold"/>
                                        <p:tgtEl>
                                          <p:spTgt spid="369670"/>
                                        </p:tgtEl>
                                        <p:attrNameLst>
                                          <p:attrName>ppt_x</p:attrName>
                                        </p:attrNameLst>
                                      </p:cBhvr>
                                      <p:tavLst>
                                        <p:tav tm="0">
                                          <p:val>
                                            <p:strVal val="0-#ppt_w/2"/>
                                          </p:val>
                                        </p:tav>
                                        <p:tav tm="100000">
                                          <p:val>
                                            <p:strVal val="#ppt_x"/>
                                          </p:val>
                                        </p:tav>
                                      </p:tavLst>
                                    </p:anim>
                                    <p:anim calcmode="lin" valueType="num">
                                      <p:cBhvr additive="base">
                                        <p:cTn id="20" dur="500" fill="hold"/>
                                        <p:tgtEl>
                                          <p:spTgt spid="36967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369671"/>
                                        </p:tgtEl>
                                        <p:attrNameLst>
                                          <p:attrName>style.visibility</p:attrName>
                                        </p:attrNameLst>
                                      </p:cBhvr>
                                      <p:to>
                                        <p:strVal val="visible"/>
                                      </p:to>
                                    </p:set>
                                    <p:animEffect transition="in" filter="box(out)">
                                      <p:cBhvr>
                                        <p:cTn id="25" dur="500"/>
                                        <p:tgtEl>
                                          <p:spTgt spid="3696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8" grpId="0" animBg="1" autoUpdateAnimBg="0"/>
      <p:bldP spid="369669" grpId="0" animBg="1" autoUpdateAnimBg="0"/>
      <p:bldP spid="369670" grpId="0" animBg="1" autoUpdateAnimBg="0"/>
      <p:bldP spid="369671"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685800" y="609600"/>
            <a:ext cx="8001000" cy="182563"/>
          </a:xfrm>
        </p:spPr>
        <p:txBody>
          <a:bodyPr/>
          <a:lstStyle/>
          <a:p>
            <a:r>
              <a:rPr lang="en-US">
                <a:solidFill>
                  <a:srgbClr val="CC0000"/>
                </a:solidFill>
              </a:rPr>
              <a:t>BEHAVIORAL</a:t>
            </a:r>
            <a:r>
              <a:rPr lang="en-US"/>
              <a:t>  ( Processes using Variables)</a:t>
            </a:r>
          </a:p>
        </p:txBody>
      </p:sp>
      <p:graphicFrame>
        <p:nvGraphicFramePr>
          <p:cNvPr id="370691" name="Object 3"/>
          <p:cNvGraphicFramePr>
            <a:graphicFrameLocks noChangeAspect="1"/>
          </p:cNvGraphicFramePr>
          <p:nvPr/>
        </p:nvGraphicFramePr>
        <p:xfrm>
          <a:off x="762000" y="1219200"/>
          <a:ext cx="4935538" cy="4410075"/>
        </p:xfrm>
        <a:graphic>
          <a:graphicData uri="http://schemas.openxmlformats.org/presentationml/2006/ole">
            <p:oleObj spid="_x0000_s11266" name="Bitmap Image" r:id="rId4" imgW="4114286" imgH="3677163" progId="PBrush">
              <p:embed/>
            </p:oleObj>
          </a:graphicData>
        </a:graphic>
      </p:graphicFrame>
      <p:sp>
        <p:nvSpPr>
          <p:cNvPr id="370692" name="Text Box 4"/>
          <p:cNvSpPr txBox="1">
            <a:spLocks noChangeArrowheads="1"/>
          </p:cNvSpPr>
          <p:nvPr/>
        </p:nvSpPr>
        <p:spPr bwMode="auto">
          <a:xfrm>
            <a:off x="5638800" y="3733800"/>
            <a:ext cx="23622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var1 = 2 + 3 = 5 </a:t>
            </a:r>
          </a:p>
        </p:txBody>
      </p:sp>
      <p:sp>
        <p:nvSpPr>
          <p:cNvPr id="370693" name="Text Box 5"/>
          <p:cNvSpPr txBox="1">
            <a:spLocks noChangeArrowheads="1"/>
          </p:cNvSpPr>
          <p:nvPr/>
        </p:nvSpPr>
        <p:spPr bwMode="auto">
          <a:xfrm>
            <a:off x="5638800" y="4191000"/>
            <a:ext cx="23622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var2 = 5 </a:t>
            </a:r>
          </a:p>
        </p:txBody>
      </p:sp>
      <p:sp>
        <p:nvSpPr>
          <p:cNvPr id="370694" name="Text Box 6"/>
          <p:cNvSpPr txBox="1">
            <a:spLocks noChangeArrowheads="1"/>
          </p:cNvSpPr>
          <p:nvPr/>
        </p:nvSpPr>
        <p:spPr bwMode="auto">
          <a:xfrm>
            <a:off x="5638800" y="4648200"/>
            <a:ext cx="23622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var3 = 5 </a:t>
            </a:r>
          </a:p>
        </p:txBody>
      </p:sp>
      <p:sp>
        <p:nvSpPr>
          <p:cNvPr id="370695" name="Text Box 7"/>
          <p:cNvSpPr txBox="1">
            <a:spLocks noChangeArrowheads="1"/>
          </p:cNvSpPr>
          <p:nvPr/>
        </p:nvSpPr>
        <p:spPr bwMode="auto">
          <a:xfrm>
            <a:off x="5638800" y="5105400"/>
            <a:ext cx="2590800" cy="393700"/>
          </a:xfrm>
          <a:prstGeom prst="rect">
            <a:avLst/>
          </a:prstGeom>
          <a:solidFill>
            <a:srgbClr val="00CC00"/>
          </a:solidFill>
          <a:ln w="12700">
            <a:noFill/>
            <a:miter lim="800000"/>
            <a:headEnd/>
            <a:tailEnd/>
          </a:ln>
          <a:effectLst/>
        </p:spPr>
        <p:txBody>
          <a:bodyPr lIns="90488" tIns="44450" rIns="90488" bIns="44450">
            <a:spAutoFit/>
          </a:bodyPr>
          <a:lstStyle/>
          <a:p>
            <a:pPr eaLnBrk="0" hangingPunct="0">
              <a:spcBef>
                <a:spcPct val="50000"/>
              </a:spcBef>
            </a:pPr>
            <a:r>
              <a:rPr lang="en-US" sz="2000" b="1">
                <a:latin typeface="Arial" charset="0"/>
              </a:rPr>
              <a:t>Sum = 5 + 5 + 5 = 15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0692"/>
                                        </p:tgtEl>
                                        <p:attrNameLst>
                                          <p:attrName>style.visibility</p:attrName>
                                        </p:attrNameLst>
                                      </p:cBhvr>
                                      <p:to>
                                        <p:strVal val="visible"/>
                                      </p:to>
                                    </p:set>
                                    <p:anim calcmode="lin" valueType="num">
                                      <p:cBhvr additive="base">
                                        <p:cTn id="7" dur="500" fill="hold"/>
                                        <p:tgtEl>
                                          <p:spTgt spid="370692"/>
                                        </p:tgtEl>
                                        <p:attrNameLst>
                                          <p:attrName>ppt_x</p:attrName>
                                        </p:attrNameLst>
                                      </p:cBhvr>
                                      <p:tavLst>
                                        <p:tav tm="0">
                                          <p:val>
                                            <p:strVal val="0-#ppt_w/2"/>
                                          </p:val>
                                        </p:tav>
                                        <p:tav tm="100000">
                                          <p:val>
                                            <p:strVal val="#ppt_x"/>
                                          </p:val>
                                        </p:tav>
                                      </p:tavLst>
                                    </p:anim>
                                    <p:anim calcmode="lin" valueType="num">
                                      <p:cBhvr additive="base">
                                        <p:cTn id="8" dur="500" fill="hold"/>
                                        <p:tgtEl>
                                          <p:spTgt spid="37069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0693"/>
                                        </p:tgtEl>
                                        <p:attrNameLst>
                                          <p:attrName>style.visibility</p:attrName>
                                        </p:attrNameLst>
                                      </p:cBhvr>
                                      <p:to>
                                        <p:strVal val="visible"/>
                                      </p:to>
                                    </p:set>
                                    <p:anim calcmode="lin" valueType="num">
                                      <p:cBhvr additive="base">
                                        <p:cTn id="13" dur="500" fill="hold"/>
                                        <p:tgtEl>
                                          <p:spTgt spid="370693"/>
                                        </p:tgtEl>
                                        <p:attrNameLst>
                                          <p:attrName>ppt_x</p:attrName>
                                        </p:attrNameLst>
                                      </p:cBhvr>
                                      <p:tavLst>
                                        <p:tav tm="0">
                                          <p:val>
                                            <p:strVal val="0-#ppt_w/2"/>
                                          </p:val>
                                        </p:tav>
                                        <p:tav tm="100000">
                                          <p:val>
                                            <p:strVal val="#ppt_x"/>
                                          </p:val>
                                        </p:tav>
                                      </p:tavLst>
                                    </p:anim>
                                    <p:anim calcmode="lin" valueType="num">
                                      <p:cBhvr additive="base">
                                        <p:cTn id="14" dur="500" fill="hold"/>
                                        <p:tgtEl>
                                          <p:spTgt spid="37069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0694"/>
                                        </p:tgtEl>
                                        <p:attrNameLst>
                                          <p:attrName>style.visibility</p:attrName>
                                        </p:attrNameLst>
                                      </p:cBhvr>
                                      <p:to>
                                        <p:strVal val="visible"/>
                                      </p:to>
                                    </p:set>
                                    <p:anim calcmode="lin" valueType="num">
                                      <p:cBhvr additive="base">
                                        <p:cTn id="19" dur="500" fill="hold"/>
                                        <p:tgtEl>
                                          <p:spTgt spid="370694"/>
                                        </p:tgtEl>
                                        <p:attrNameLst>
                                          <p:attrName>ppt_x</p:attrName>
                                        </p:attrNameLst>
                                      </p:cBhvr>
                                      <p:tavLst>
                                        <p:tav tm="0">
                                          <p:val>
                                            <p:strVal val="0-#ppt_w/2"/>
                                          </p:val>
                                        </p:tav>
                                        <p:tav tm="100000">
                                          <p:val>
                                            <p:strVal val="#ppt_x"/>
                                          </p:val>
                                        </p:tav>
                                      </p:tavLst>
                                    </p:anim>
                                    <p:anim calcmode="lin" valueType="num">
                                      <p:cBhvr additive="base">
                                        <p:cTn id="20" dur="500" fill="hold"/>
                                        <p:tgtEl>
                                          <p:spTgt spid="37069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 presetClass="entr" presetSubtype="32" fill="hold" grpId="0" nodeType="clickEffect">
                                  <p:stCondLst>
                                    <p:cond delay="0"/>
                                  </p:stCondLst>
                                  <p:childTnLst>
                                    <p:set>
                                      <p:cBhvr>
                                        <p:cTn id="24" dur="1" fill="hold">
                                          <p:stCondLst>
                                            <p:cond delay="0"/>
                                          </p:stCondLst>
                                        </p:cTn>
                                        <p:tgtEl>
                                          <p:spTgt spid="370695"/>
                                        </p:tgtEl>
                                        <p:attrNameLst>
                                          <p:attrName>style.visibility</p:attrName>
                                        </p:attrNameLst>
                                      </p:cBhvr>
                                      <p:to>
                                        <p:strVal val="visible"/>
                                      </p:to>
                                    </p:set>
                                    <p:animEffect transition="in" filter="box(out)">
                                      <p:cBhvr>
                                        <p:cTn id="25" dur="500"/>
                                        <p:tgtEl>
                                          <p:spTgt spid="370695"/>
                                        </p:tgtEl>
                                      </p:cBhvr>
                                    </p:animEffect>
                                  </p:childTnLst>
                                  <p:subTnLst>
                                    <p:audio>
                                      <p:cMediaNode>
                                        <p:cTn display="0" masterRel="sameClick">
                                          <p:stCondLst>
                                            <p:cond evt="begin" delay="0">
                                              <p:tn val="23"/>
                                            </p:cond>
                                          </p:stCondLst>
                                          <p:endCondLst>
                                            <p:cond evt="onStopAudio" delay="0">
                                              <p:tgtEl>
                                                <p:sldTgt/>
                                              </p:tgtEl>
                                            </p:cond>
                                          </p:endCondLst>
                                        </p:cTn>
                                        <p:tgtEl>
                                          <p:sndTgt r:embed="rId3" name="CHIMES.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2" grpId="0" animBg="1" autoUpdateAnimBg="0"/>
      <p:bldP spid="370693" grpId="0" animBg="1" autoUpdateAnimBg="0"/>
      <p:bldP spid="370694" grpId="0" animBg="1" autoUpdateAnimBg="0"/>
      <p:bldP spid="370695" grpId="0" animBg="1"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1714" name="Rectangle 2"/>
          <p:cNvSpPr>
            <a:spLocks noGrp="1" noChangeArrowheads="1"/>
          </p:cNvSpPr>
          <p:nvPr>
            <p:ph type="title"/>
          </p:nvPr>
        </p:nvSpPr>
        <p:spPr>
          <a:xfrm>
            <a:off x="685800" y="381000"/>
            <a:ext cx="8001000" cy="182563"/>
          </a:xfrm>
        </p:spPr>
        <p:txBody>
          <a:bodyPr/>
          <a:lstStyle/>
          <a:p>
            <a:r>
              <a:rPr lang="en-US"/>
              <a:t>Behavioral Description of a 3-to-8 Decoder</a:t>
            </a:r>
          </a:p>
        </p:txBody>
      </p:sp>
      <p:graphicFrame>
        <p:nvGraphicFramePr>
          <p:cNvPr id="371715" name="Object 3"/>
          <p:cNvGraphicFramePr>
            <a:graphicFrameLocks noChangeAspect="1"/>
          </p:cNvGraphicFramePr>
          <p:nvPr>
            <p:ph type="body" idx="1"/>
          </p:nvPr>
        </p:nvGraphicFramePr>
        <p:xfrm>
          <a:off x="3429000" y="914400"/>
          <a:ext cx="5000625" cy="5262563"/>
        </p:xfrm>
        <a:graphic>
          <a:graphicData uri="http://schemas.openxmlformats.org/presentationml/2006/ole">
            <p:oleObj spid="_x0000_s12290" name="Artwork" r:id="rId3" imgW="2847619" imgH="2914286" progId="">
              <p:embed/>
            </p:oleObj>
          </a:graphicData>
        </a:graphic>
      </p:graphicFrame>
      <p:sp>
        <p:nvSpPr>
          <p:cNvPr id="371716" name="Rectangle 4"/>
          <p:cNvSpPr>
            <a:spLocks noChangeArrowheads="1"/>
          </p:cNvSpPr>
          <p:nvPr/>
        </p:nvSpPr>
        <p:spPr bwMode="auto">
          <a:xfrm>
            <a:off x="457200" y="2667000"/>
            <a:ext cx="3006725" cy="1917700"/>
          </a:xfrm>
          <a:prstGeom prst="rect">
            <a:avLst/>
          </a:prstGeom>
          <a:noFill/>
          <a:ln w="25400">
            <a:noFill/>
            <a:miter lim="800000"/>
            <a:headEnd/>
            <a:tailEnd/>
          </a:ln>
          <a:effectLst/>
        </p:spPr>
        <p:txBody>
          <a:bodyPr wrap="none">
            <a:spAutoFit/>
          </a:bodyPr>
          <a:lstStyle/>
          <a:p>
            <a:pPr eaLnBrk="0" hangingPunct="0"/>
            <a:r>
              <a:rPr lang="en-US">
                <a:latin typeface="Helvetica" pitchFamily="34" charset="0"/>
              </a:rPr>
              <a:t>Except for different </a:t>
            </a:r>
          </a:p>
          <a:p>
            <a:pPr eaLnBrk="0" hangingPunct="0"/>
            <a:r>
              <a:rPr lang="en-US">
                <a:latin typeface="Helvetica" pitchFamily="34" charset="0"/>
              </a:rPr>
              <a:t>syntax, approach is </a:t>
            </a:r>
          </a:p>
          <a:p>
            <a:pPr eaLnBrk="0" hangingPunct="0"/>
            <a:r>
              <a:rPr lang="en-US">
                <a:latin typeface="Helvetica" pitchFamily="34" charset="0"/>
              </a:rPr>
              <a:t>not all that different </a:t>
            </a:r>
          </a:p>
          <a:p>
            <a:pPr eaLnBrk="0" hangingPunct="0"/>
            <a:r>
              <a:rPr lang="en-US">
                <a:latin typeface="Helvetica" pitchFamily="34" charset="0"/>
              </a:rPr>
              <a:t>from the dataflow </a:t>
            </a:r>
          </a:p>
          <a:p>
            <a:pPr eaLnBrk="0" hangingPunct="0"/>
            <a:r>
              <a:rPr lang="en-US">
                <a:latin typeface="Helvetica" pitchFamily="34" charset="0"/>
              </a:rPr>
              <a:t>version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1714"/>
                                        </p:tgtEl>
                                        <p:attrNameLst>
                                          <p:attrName>style.visibility</p:attrName>
                                        </p:attrNameLst>
                                      </p:cBhvr>
                                      <p:to>
                                        <p:strVal val="visible"/>
                                      </p:to>
                                    </p:set>
                                    <p:anim calcmode="lin" valueType="num">
                                      <p:cBhvr additive="base">
                                        <p:cTn id="7" dur="500" fill="hold"/>
                                        <p:tgtEl>
                                          <p:spTgt spid="371714"/>
                                        </p:tgtEl>
                                        <p:attrNameLst>
                                          <p:attrName>ppt_x</p:attrName>
                                        </p:attrNameLst>
                                      </p:cBhvr>
                                      <p:tavLst>
                                        <p:tav tm="0">
                                          <p:val>
                                            <p:strVal val="#ppt_x"/>
                                          </p:val>
                                        </p:tav>
                                        <p:tav tm="100000">
                                          <p:val>
                                            <p:strVal val="#ppt_x"/>
                                          </p:val>
                                        </p:tav>
                                      </p:tavLst>
                                    </p:anim>
                                    <p:anim calcmode="lin" valueType="num">
                                      <p:cBhvr additive="base">
                                        <p:cTn id="8" dur="500" fill="hold"/>
                                        <p:tgtEl>
                                          <p:spTgt spid="3717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1714"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304800" y="762000"/>
            <a:ext cx="8839200" cy="152400"/>
          </a:xfrm>
        </p:spPr>
        <p:txBody>
          <a:bodyPr/>
          <a:lstStyle/>
          <a:p>
            <a:r>
              <a:rPr lang="en-US"/>
              <a:t>A Different Behavioral Description of a 3-to-8 Decoder</a:t>
            </a:r>
          </a:p>
        </p:txBody>
      </p:sp>
      <p:graphicFrame>
        <p:nvGraphicFramePr>
          <p:cNvPr id="372739" name="Object 3"/>
          <p:cNvGraphicFramePr>
            <a:graphicFrameLocks noChangeAspect="1"/>
          </p:cNvGraphicFramePr>
          <p:nvPr/>
        </p:nvGraphicFramePr>
        <p:xfrm>
          <a:off x="533400" y="1371600"/>
          <a:ext cx="7659688" cy="4048125"/>
        </p:xfrm>
        <a:graphic>
          <a:graphicData uri="http://schemas.openxmlformats.org/presentationml/2006/ole">
            <p:oleObj spid="_x0000_s13314" name="Bitmap Image" r:id="rId3" imgW="7659169" imgH="4048690" progId="PBrush">
              <p:embed/>
            </p:oleObj>
          </a:graphicData>
        </a:graphic>
      </p:graphicFrame>
      <p:sp>
        <p:nvSpPr>
          <p:cNvPr id="372740" name="Text Box 4"/>
          <p:cNvSpPr txBox="1">
            <a:spLocks noChangeArrowheads="1"/>
          </p:cNvSpPr>
          <p:nvPr/>
        </p:nvSpPr>
        <p:spPr bwMode="auto">
          <a:xfrm>
            <a:off x="685800" y="5334000"/>
            <a:ext cx="8458200" cy="1184275"/>
          </a:xfrm>
          <a:prstGeom prst="rect">
            <a:avLst/>
          </a:prstGeom>
          <a:noFill/>
          <a:ln w="12700">
            <a:noFill/>
            <a:miter lim="800000"/>
            <a:headEnd/>
            <a:tailEnd/>
          </a:ln>
          <a:effectLst/>
        </p:spPr>
        <p:txBody>
          <a:bodyPr lIns="90488" tIns="44450" rIns="90488" bIns="44450">
            <a:spAutoFit/>
          </a:bodyPr>
          <a:lstStyle/>
          <a:p>
            <a:pPr eaLnBrk="0" hangingPunct="0"/>
            <a:r>
              <a:rPr lang="en-US" b="1">
                <a:solidFill>
                  <a:srgbClr val="E20A2E"/>
                </a:solidFill>
                <a:latin typeface="Arial" charset="0"/>
              </a:rPr>
              <a:t>May not be synthesizable,</a:t>
            </a:r>
          </a:p>
          <a:p>
            <a:pPr eaLnBrk="0" hangingPunct="0"/>
            <a:r>
              <a:rPr lang="en-US" b="1">
                <a:solidFill>
                  <a:srgbClr val="E20A2E"/>
                </a:solidFill>
                <a:latin typeface="Arial" charset="0"/>
              </a:rPr>
              <a:t>or may have a slow or inefficient realization.  </a:t>
            </a:r>
          </a:p>
          <a:p>
            <a:pPr eaLnBrk="0" hangingPunct="0"/>
            <a:r>
              <a:rPr lang="en-US" b="1">
                <a:solidFill>
                  <a:srgbClr val="E20A2E"/>
                </a:solidFill>
                <a:latin typeface="Arial" charset="0"/>
              </a:rPr>
              <a:t>But just fine for simulation and verification.</a:t>
            </a:r>
            <a:endParaRPr 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2738"/>
                                        </p:tgtEl>
                                        <p:attrNameLst>
                                          <p:attrName>style.visibility</p:attrName>
                                        </p:attrNameLst>
                                      </p:cBhvr>
                                      <p:to>
                                        <p:strVal val="visible"/>
                                      </p:to>
                                    </p:set>
                                    <p:anim calcmode="lin" valueType="num">
                                      <p:cBhvr additive="base">
                                        <p:cTn id="7" dur="500" fill="hold"/>
                                        <p:tgtEl>
                                          <p:spTgt spid="372738"/>
                                        </p:tgtEl>
                                        <p:attrNameLst>
                                          <p:attrName>ppt_x</p:attrName>
                                        </p:attrNameLst>
                                      </p:cBhvr>
                                      <p:tavLst>
                                        <p:tav tm="0">
                                          <p:val>
                                            <p:strVal val="#ppt_x"/>
                                          </p:val>
                                        </p:tav>
                                        <p:tav tm="100000">
                                          <p:val>
                                            <p:strVal val="#ppt_x"/>
                                          </p:val>
                                        </p:tav>
                                      </p:tavLst>
                                    </p:anim>
                                    <p:anim calcmode="lin" valueType="num">
                                      <p:cBhvr additive="base">
                                        <p:cTn id="8" dur="500" fill="hold"/>
                                        <p:tgtEl>
                                          <p:spTgt spid="3727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ext Box 2"/>
          <p:cNvSpPr txBox="1">
            <a:spLocks noChangeArrowheads="1"/>
          </p:cNvSpPr>
          <p:nvPr/>
        </p:nvSpPr>
        <p:spPr bwMode="auto">
          <a:xfrm>
            <a:off x="422275" y="685800"/>
            <a:ext cx="8107363" cy="1066800"/>
          </a:xfrm>
          <a:prstGeom prst="rect">
            <a:avLst/>
          </a:prstGeom>
          <a:noFill/>
          <a:ln w="9525">
            <a:noFill/>
            <a:miter lim="800000"/>
            <a:headEnd/>
            <a:tailEnd/>
          </a:ln>
          <a:effectLst/>
        </p:spPr>
        <p:txBody>
          <a:bodyPr wrap="none">
            <a:spAutoFit/>
          </a:bodyPr>
          <a:lstStyle/>
          <a:p>
            <a:pPr eaLnBrk="0" hangingPunct="0"/>
            <a:r>
              <a:rPr lang="en-US" b="1">
                <a:solidFill>
                  <a:srgbClr val="000099"/>
                </a:solidFill>
                <a:latin typeface="Arial" charset="0"/>
              </a:rPr>
              <a:t>Advantages of using Hardware Description Languages</a:t>
            </a:r>
            <a:endParaRPr lang="en-US" sz="2000">
              <a:latin typeface="Arial" charset="0"/>
            </a:endParaRPr>
          </a:p>
          <a:p>
            <a:pPr eaLnBrk="0" hangingPunct="0"/>
            <a:endParaRPr lang="en-US" sz="2000">
              <a:latin typeface="Arial" charset="0"/>
            </a:endParaRPr>
          </a:p>
          <a:p>
            <a:pPr eaLnBrk="0" hangingPunct="0">
              <a:buFontTx/>
              <a:buChar char="•"/>
            </a:pPr>
            <a:r>
              <a:rPr lang="en-US" sz="2000">
                <a:latin typeface="Arial" charset="0"/>
              </a:rPr>
              <a:t> </a:t>
            </a:r>
            <a:r>
              <a:rPr lang="en-GB" sz="2000">
                <a:latin typeface="Arial" charset="0"/>
              </a:rPr>
              <a:t>Designs can be described at various levels of abstractions</a:t>
            </a:r>
            <a:r>
              <a:rPr lang="en-US" sz="2000">
                <a:latin typeface="Arial" charset="0"/>
              </a:rPr>
              <a:t> </a:t>
            </a:r>
          </a:p>
        </p:txBody>
      </p:sp>
      <p:sp>
        <p:nvSpPr>
          <p:cNvPr id="318467" name="Text Box 3"/>
          <p:cNvSpPr txBox="1">
            <a:spLocks noChangeArrowheads="1"/>
          </p:cNvSpPr>
          <p:nvPr/>
        </p:nvSpPr>
        <p:spPr bwMode="auto">
          <a:xfrm>
            <a:off x="482600" y="3962400"/>
            <a:ext cx="8280400" cy="641350"/>
          </a:xfrm>
          <a:prstGeom prst="rect">
            <a:avLst/>
          </a:prstGeom>
          <a:solidFill>
            <a:schemeClr val="bg1"/>
          </a:solidFill>
          <a:ln w="9525">
            <a:noFill/>
            <a:miter lim="800000"/>
            <a:headEnd/>
            <a:tailEnd/>
          </a:ln>
          <a:effectLst/>
        </p:spPr>
        <p:txBody>
          <a:bodyPr>
            <a:spAutoFit/>
          </a:bodyPr>
          <a:lstStyle/>
          <a:p>
            <a:pPr eaLnBrk="0" hangingPunct="0">
              <a:buFontTx/>
              <a:buChar char="•"/>
            </a:pPr>
            <a:r>
              <a:rPr lang="en-US" sz="2000">
                <a:latin typeface="Arial" charset="0"/>
              </a:rPr>
              <a:t> Early Testing of Various Design Implementations</a:t>
            </a:r>
          </a:p>
          <a:p>
            <a:pPr lvl="1" eaLnBrk="0" hangingPunct="0"/>
            <a:r>
              <a:rPr lang="en-US" sz="1600">
                <a:latin typeface="Arial" charset="0"/>
              </a:rPr>
              <a:t>Due to fast synthesis, there is a scope for trying different implementations</a:t>
            </a:r>
            <a:r>
              <a:rPr lang="en-US" sz="1400">
                <a:latin typeface="Arial" charset="0"/>
              </a:rPr>
              <a:t>.</a:t>
            </a:r>
            <a:endParaRPr lang="en-US" sz="2000">
              <a:latin typeface="Arial" charset="0"/>
            </a:endParaRPr>
          </a:p>
        </p:txBody>
      </p:sp>
      <p:sp>
        <p:nvSpPr>
          <p:cNvPr id="318468" name="Text Box 4"/>
          <p:cNvSpPr txBox="1">
            <a:spLocks noChangeArrowheads="1"/>
          </p:cNvSpPr>
          <p:nvPr/>
        </p:nvSpPr>
        <p:spPr bwMode="auto">
          <a:xfrm>
            <a:off x="514350" y="4724400"/>
            <a:ext cx="8372475" cy="641350"/>
          </a:xfrm>
          <a:prstGeom prst="rect">
            <a:avLst/>
          </a:prstGeom>
          <a:solidFill>
            <a:schemeClr val="bg1"/>
          </a:solidFill>
          <a:ln w="9525">
            <a:noFill/>
            <a:miter lim="800000"/>
            <a:headEnd/>
            <a:tailEnd/>
          </a:ln>
          <a:effectLst/>
        </p:spPr>
        <p:txBody>
          <a:bodyPr>
            <a:spAutoFit/>
          </a:bodyPr>
          <a:lstStyle/>
          <a:p>
            <a:pPr eaLnBrk="0" hangingPunct="0">
              <a:buFontTx/>
              <a:buChar char="•"/>
            </a:pPr>
            <a:r>
              <a:rPr lang="en-US" sz="2000">
                <a:latin typeface="Arial" charset="0"/>
              </a:rPr>
              <a:t> Design Reuse</a:t>
            </a:r>
          </a:p>
          <a:p>
            <a:pPr lvl="1" eaLnBrk="0" hangingPunct="0"/>
            <a:r>
              <a:rPr lang="en-US" sz="1600">
                <a:latin typeface="Arial" charset="0"/>
              </a:rPr>
              <a:t>Technology independence, standardization, portability, ease of maintenance</a:t>
            </a:r>
            <a:r>
              <a:rPr lang="en-US" sz="1400">
                <a:latin typeface="Arial" charset="0"/>
              </a:rPr>
              <a:t>.</a:t>
            </a:r>
            <a:endParaRPr lang="en-US" sz="2000">
              <a:latin typeface="Arial" charset="0"/>
            </a:endParaRPr>
          </a:p>
        </p:txBody>
      </p:sp>
      <p:sp>
        <p:nvSpPr>
          <p:cNvPr id="318469" name="Text Box 5"/>
          <p:cNvSpPr txBox="1">
            <a:spLocks noChangeArrowheads="1"/>
          </p:cNvSpPr>
          <p:nvPr/>
        </p:nvSpPr>
        <p:spPr bwMode="auto">
          <a:xfrm>
            <a:off x="381000" y="5486400"/>
            <a:ext cx="8513763" cy="701675"/>
          </a:xfrm>
          <a:prstGeom prst="rect">
            <a:avLst/>
          </a:prstGeom>
          <a:solidFill>
            <a:schemeClr val="bg1"/>
          </a:solidFill>
          <a:ln w="9525">
            <a:noFill/>
            <a:miter lim="800000"/>
            <a:headEnd/>
            <a:tailEnd/>
          </a:ln>
          <a:effectLst/>
        </p:spPr>
        <p:txBody>
          <a:bodyPr>
            <a:spAutoFit/>
          </a:bodyPr>
          <a:lstStyle/>
          <a:p>
            <a:pPr eaLnBrk="0" hangingPunct="0"/>
            <a:r>
              <a:rPr lang="en-US" sz="2000">
                <a:solidFill>
                  <a:srgbClr val="0000FF"/>
                </a:solidFill>
                <a:latin typeface="Arial" charset="0"/>
              </a:rPr>
              <a:t>All these result in low risk, high convergence, fast time to market, more money.</a:t>
            </a:r>
            <a:endParaRPr lang="en-US" sz="2000">
              <a:latin typeface="Arial" charset="0"/>
            </a:endParaRPr>
          </a:p>
        </p:txBody>
      </p:sp>
      <p:sp>
        <p:nvSpPr>
          <p:cNvPr id="318470" name="Text Box 6"/>
          <p:cNvSpPr txBox="1">
            <a:spLocks noChangeArrowheads="1"/>
          </p:cNvSpPr>
          <p:nvPr/>
        </p:nvSpPr>
        <p:spPr bwMode="auto">
          <a:xfrm>
            <a:off x="457200" y="1981200"/>
            <a:ext cx="8280400" cy="396875"/>
          </a:xfrm>
          <a:prstGeom prst="rect">
            <a:avLst/>
          </a:prstGeom>
          <a:noFill/>
          <a:ln w="9525">
            <a:noFill/>
            <a:miter lim="800000"/>
            <a:headEnd/>
            <a:tailEnd/>
          </a:ln>
          <a:effectLst/>
        </p:spPr>
        <p:txBody>
          <a:bodyPr>
            <a:spAutoFit/>
          </a:bodyPr>
          <a:lstStyle/>
          <a:p>
            <a:pPr eaLnBrk="0" hangingPunct="0">
              <a:buFontTx/>
              <a:buChar char="•"/>
            </a:pPr>
            <a:r>
              <a:rPr lang="en-US" sz="2000">
                <a:latin typeface="Arial" charset="0"/>
              </a:rPr>
              <a:t> Top-Down Approach and hierarchical designs for large projects</a:t>
            </a:r>
          </a:p>
        </p:txBody>
      </p:sp>
      <p:sp>
        <p:nvSpPr>
          <p:cNvPr id="318471" name="Text Box 7"/>
          <p:cNvSpPr txBox="1">
            <a:spLocks noChangeArrowheads="1"/>
          </p:cNvSpPr>
          <p:nvPr/>
        </p:nvSpPr>
        <p:spPr bwMode="auto">
          <a:xfrm>
            <a:off x="457200" y="2590800"/>
            <a:ext cx="8280400" cy="396875"/>
          </a:xfrm>
          <a:prstGeom prst="rect">
            <a:avLst/>
          </a:prstGeom>
          <a:noFill/>
          <a:ln w="9525">
            <a:noFill/>
            <a:miter lim="800000"/>
            <a:headEnd/>
            <a:tailEnd/>
          </a:ln>
          <a:effectLst/>
        </p:spPr>
        <p:txBody>
          <a:bodyPr>
            <a:spAutoFit/>
          </a:bodyPr>
          <a:lstStyle/>
          <a:p>
            <a:pPr eaLnBrk="0" hangingPunct="0">
              <a:buFontTx/>
              <a:buChar char="•"/>
            </a:pPr>
            <a:r>
              <a:rPr lang="en-US" sz="2000">
                <a:latin typeface="Arial" charset="0"/>
              </a:rPr>
              <a:t> Functional Simulation Early in the Design Flow</a:t>
            </a:r>
            <a:endParaRPr lang="en-US" sz="1400">
              <a:latin typeface="Arial" charset="0"/>
            </a:endParaRPr>
          </a:p>
        </p:txBody>
      </p:sp>
      <p:sp>
        <p:nvSpPr>
          <p:cNvPr id="318472" name="Text Box 8"/>
          <p:cNvSpPr txBox="1">
            <a:spLocks noChangeArrowheads="1"/>
          </p:cNvSpPr>
          <p:nvPr/>
        </p:nvSpPr>
        <p:spPr bwMode="auto">
          <a:xfrm>
            <a:off x="457200" y="3200400"/>
            <a:ext cx="8280400" cy="641350"/>
          </a:xfrm>
          <a:prstGeom prst="rect">
            <a:avLst/>
          </a:prstGeom>
          <a:noFill/>
          <a:ln w="9525">
            <a:noFill/>
            <a:miter lim="800000"/>
            <a:headEnd/>
            <a:tailEnd/>
          </a:ln>
          <a:effectLst/>
        </p:spPr>
        <p:txBody>
          <a:bodyPr>
            <a:spAutoFit/>
          </a:bodyPr>
          <a:lstStyle/>
          <a:p>
            <a:pPr eaLnBrk="0" hangingPunct="0">
              <a:buFontTx/>
              <a:buChar char="•"/>
            </a:pPr>
            <a:r>
              <a:rPr lang="en-US" sz="2000">
                <a:latin typeface="Arial" charset="0"/>
              </a:rPr>
              <a:t> Automatic Conversion of HDL Code to Gates</a:t>
            </a:r>
          </a:p>
          <a:p>
            <a:pPr lvl="1" eaLnBrk="0" hangingPunct="0"/>
            <a:r>
              <a:rPr lang="en-US" sz="1600">
                <a:latin typeface="Arial" charset="0"/>
              </a:rPr>
              <a:t>With user level control. Consistent quality. Fast.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84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847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84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84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84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84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7" grpId="0" animBg="1" autoUpdateAnimBg="0"/>
      <p:bldP spid="318468" grpId="0" animBg="1" autoUpdateAnimBg="0"/>
      <p:bldP spid="318469" grpId="0" animBg="1" autoUpdateAnimBg="0"/>
      <p:bldP spid="318470" grpId="0" autoUpdateAnimBg="0"/>
      <p:bldP spid="318471" grpId="0" autoUpdateAnimBg="0"/>
      <p:bldP spid="318472"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685800" y="685800"/>
            <a:ext cx="8001000" cy="182563"/>
          </a:xfrm>
        </p:spPr>
        <p:txBody>
          <a:bodyPr/>
          <a:lstStyle/>
          <a:p>
            <a:r>
              <a:rPr lang="en-US"/>
              <a:t>74x148 behavioral description</a:t>
            </a:r>
            <a:br>
              <a:rPr lang="en-US"/>
            </a:br>
            <a:r>
              <a:rPr lang="en-US"/>
              <a:t>(8 to 3 line cascadable Priority Encoder)</a:t>
            </a:r>
          </a:p>
        </p:txBody>
      </p:sp>
      <p:graphicFrame>
        <p:nvGraphicFramePr>
          <p:cNvPr id="373763" name="Object 3"/>
          <p:cNvGraphicFramePr>
            <a:graphicFrameLocks noChangeAspect="1"/>
          </p:cNvGraphicFramePr>
          <p:nvPr>
            <p:ph type="body" idx="1"/>
          </p:nvPr>
        </p:nvGraphicFramePr>
        <p:xfrm>
          <a:off x="381000" y="1644650"/>
          <a:ext cx="8153400" cy="4178300"/>
        </p:xfrm>
        <a:graphic>
          <a:graphicData uri="http://schemas.openxmlformats.org/presentationml/2006/ole">
            <p:oleObj spid="_x0000_s14338" name="Artwork" r:id="rId3" imgW="3038095" imgH="1514686" progId="">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73762"/>
                                        </p:tgtEl>
                                        <p:attrNameLst>
                                          <p:attrName>style.visibility</p:attrName>
                                        </p:attrNameLst>
                                      </p:cBhvr>
                                      <p:to>
                                        <p:strVal val="visible"/>
                                      </p:to>
                                    </p:set>
                                    <p:anim calcmode="lin" valueType="num">
                                      <p:cBhvr additive="base">
                                        <p:cTn id="7" dur="500" fill="hold"/>
                                        <p:tgtEl>
                                          <p:spTgt spid="373762"/>
                                        </p:tgtEl>
                                        <p:attrNameLst>
                                          <p:attrName>ppt_x</p:attrName>
                                        </p:attrNameLst>
                                      </p:cBhvr>
                                      <p:tavLst>
                                        <p:tav tm="0">
                                          <p:val>
                                            <p:strVal val="#ppt_x"/>
                                          </p:val>
                                        </p:tav>
                                        <p:tav tm="100000">
                                          <p:val>
                                            <p:strVal val="#ppt_x"/>
                                          </p:val>
                                        </p:tav>
                                      </p:tavLst>
                                    </p:anim>
                                    <p:anim calcmode="lin" valueType="num">
                                      <p:cBhvr additive="base">
                                        <p:cTn id="8" dur="500" fill="hold"/>
                                        <p:tgtEl>
                                          <p:spTgt spid="37376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3762" grpId="0"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4786" name="Object 2"/>
          <p:cNvGraphicFramePr>
            <a:graphicFrameLocks noChangeAspect="1"/>
          </p:cNvGraphicFramePr>
          <p:nvPr>
            <p:ph type="body" idx="1"/>
          </p:nvPr>
        </p:nvGraphicFramePr>
        <p:xfrm>
          <a:off x="304800" y="381000"/>
          <a:ext cx="8583613" cy="5978525"/>
        </p:xfrm>
        <a:graphic>
          <a:graphicData uri="http://schemas.openxmlformats.org/presentationml/2006/ole">
            <p:oleObj spid="_x0000_s15362" name="Artwork" r:id="rId3" imgW="4915586" imgH="3467584" progId="">
              <p:embed/>
            </p:oleObj>
          </a:graphicData>
        </a:graphic>
      </p:graphicFrame>
      <p:grpSp>
        <p:nvGrpSpPr>
          <p:cNvPr id="2" name="Group 3"/>
          <p:cNvGrpSpPr>
            <a:grpSpLocks/>
          </p:cNvGrpSpPr>
          <p:nvPr/>
        </p:nvGrpSpPr>
        <p:grpSpPr bwMode="auto">
          <a:xfrm>
            <a:off x="5562600" y="4343400"/>
            <a:ext cx="2895600" cy="762000"/>
            <a:chOff x="2592" y="2448"/>
            <a:chExt cx="1824" cy="480"/>
          </a:xfrm>
        </p:grpSpPr>
        <p:sp>
          <p:nvSpPr>
            <p:cNvPr id="374788" name="Text Box 4"/>
            <p:cNvSpPr txBox="1">
              <a:spLocks noChangeArrowheads="1"/>
            </p:cNvSpPr>
            <p:nvPr/>
          </p:nvSpPr>
          <p:spPr bwMode="auto">
            <a:xfrm>
              <a:off x="2954" y="2640"/>
              <a:ext cx="1462" cy="288"/>
            </a:xfrm>
            <a:prstGeom prst="rect">
              <a:avLst/>
            </a:prstGeom>
            <a:noFill/>
            <a:ln w="25400">
              <a:noFill/>
              <a:miter lim="800000"/>
              <a:headEnd/>
              <a:tailEnd/>
            </a:ln>
            <a:effectLst/>
          </p:spPr>
          <p:txBody>
            <a:bodyPr wrap="none">
              <a:spAutoFit/>
            </a:bodyPr>
            <a:lstStyle/>
            <a:p>
              <a:pPr eaLnBrk="0" hangingPunct="0"/>
              <a:r>
                <a:rPr lang="en-US">
                  <a:latin typeface="Helvetica" pitchFamily="34" charset="0"/>
                </a:rPr>
                <a:t>type conversion</a:t>
              </a:r>
            </a:p>
          </p:txBody>
        </p:sp>
        <p:sp>
          <p:nvSpPr>
            <p:cNvPr id="374789" name="Line 5"/>
            <p:cNvSpPr>
              <a:spLocks noChangeShapeType="1"/>
            </p:cNvSpPr>
            <p:nvPr/>
          </p:nvSpPr>
          <p:spPr bwMode="auto">
            <a:xfrm flipH="1" flipV="1">
              <a:off x="2592" y="2448"/>
              <a:ext cx="336" cy="288"/>
            </a:xfrm>
            <a:prstGeom prst="line">
              <a:avLst/>
            </a:prstGeom>
            <a:noFill/>
            <a:ln w="25400">
              <a:solidFill>
                <a:schemeClr val="tx1"/>
              </a:solidFill>
              <a:round/>
              <a:headEnd/>
              <a:tailEnd type="triangle" w="med" len="med"/>
            </a:ln>
            <a:effectLst/>
          </p:spPr>
          <p:txBody>
            <a:bodyPr wrap="none" anchor="ctr"/>
            <a:lstStyle/>
            <a:p>
              <a:endParaRPr lang="en-US"/>
            </a:p>
          </p:txBody>
        </p:sp>
      </p:grpSp>
      <p:sp>
        <p:nvSpPr>
          <p:cNvPr id="374790" name="Rectangle 6"/>
          <p:cNvSpPr>
            <a:spLocks noChangeArrowheads="1"/>
          </p:cNvSpPr>
          <p:nvPr/>
        </p:nvSpPr>
        <p:spPr bwMode="auto">
          <a:xfrm>
            <a:off x="5257800" y="1981200"/>
            <a:ext cx="2784475" cy="1187450"/>
          </a:xfrm>
          <a:prstGeom prst="rect">
            <a:avLst/>
          </a:prstGeom>
          <a:noFill/>
          <a:ln w="12700">
            <a:noFill/>
            <a:miter lim="800000"/>
            <a:headEnd/>
            <a:tailEnd/>
          </a:ln>
          <a:effectLst/>
        </p:spPr>
        <p:txBody>
          <a:bodyPr wrap="none" lIns="90488" tIns="44450" rIns="90488" bIns="44450">
            <a:spAutoFit/>
          </a:bodyPr>
          <a:lstStyle/>
          <a:p>
            <a:pPr eaLnBrk="0" hangingPunct="0"/>
            <a:r>
              <a:rPr lang="en-US" sz="1800">
                <a:solidFill>
                  <a:srgbClr val="006600"/>
                </a:solidFill>
              </a:rPr>
              <a:t>--EI - Enable I/P </a:t>
            </a:r>
          </a:p>
          <a:p>
            <a:pPr eaLnBrk="0" hangingPunct="0"/>
            <a:r>
              <a:rPr lang="en-US" sz="1800">
                <a:solidFill>
                  <a:srgbClr val="006600"/>
                </a:solidFill>
              </a:rPr>
              <a:t>--EO - O/P Enable</a:t>
            </a:r>
          </a:p>
          <a:p>
            <a:pPr eaLnBrk="0" hangingPunct="0"/>
            <a:r>
              <a:rPr lang="en-US" sz="1800">
                <a:solidFill>
                  <a:srgbClr val="006600"/>
                </a:solidFill>
              </a:rPr>
              <a:t>--I  - I/P(data to be encoded)</a:t>
            </a:r>
          </a:p>
          <a:p>
            <a:pPr eaLnBrk="0" hangingPunct="0"/>
            <a:r>
              <a:rPr lang="en-US" sz="1800">
                <a:solidFill>
                  <a:srgbClr val="006600"/>
                </a:solidFill>
              </a:rPr>
              <a:t>--A  - O/P</a:t>
            </a:r>
            <a:endParaRPr lang="en-US">
              <a:solidFill>
                <a:srgbClr val="0066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p:txBody>
          <a:bodyPr/>
          <a:lstStyle/>
          <a:p>
            <a:r>
              <a:rPr lang="en-US"/>
              <a:t>CONCLUSION</a:t>
            </a:r>
          </a:p>
        </p:txBody>
      </p:sp>
      <p:sp>
        <p:nvSpPr>
          <p:cNvPr id="375811" name="Rectangle 3"/>
          <p:cNvSpPr>
            <a:spLocks noGrp="1" noChangeArrowheads="1"/>
          </p:cNvSpPr>
          <p:nvPr>
            <p:ph type="body" idx="1"/>
          </p:nvPr>
        </p:nvSpPr>
        <p:spPr/>
        <p:txBody>
          <a:bodyPr/>
          <a:lstStyle/>
          <a:p>
            <a:r>
              <a:rPr lang="en-US" sz="2400"/>
              <a:t>Many VHDL constructs, although useful for simulation and other stages in the design process, are not relevant to synthesis. A sub-set of VHDL only can be used for synthesis. </a:t>
            </a:r>
          </a:p>
          <a:p>
            <a:r>
              <a:rPr lang="en-US" sz="2400"/>
              <a:t>A construct may be fully supported, ignored, or unsupported.</a:t>
            </a:r>
          </a:p>
          <a:p>
            <a:r>
              <a:rPr lang="en-US" sz="2400"/>
              <a:t>Ignored means that the construct will be allowed in the VHDL file but will be ignored by the synthesis tool.</a:t>
            </a:r>
          </a:p>
          <a:p>
            <a:r>
              <a:rPr lang="en-US" sz="2400"/>
              <a:t>Unsupported means that the construct is not allowed and the code will not be accepted for synthesis.</a:t>
            </a:r>
          </a:p>
          <a:p>
            <a:r>
              <a:rPr lang="en-US" sz="2400"/>
              <a:t>See the documentation of tools for exact details.</a:t>
            </a:r>
            <a:endParaRPr lang="en-US" sz="180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422275" y="533400"/>
            <a:ext cx="7794625" cy="5688013"/>
          </a:xfrm>
          <a:prstGeom prst="rect">
            <a:avLst/>
          </a:prstGeom>
          <a:noFill/>
          <a:ln w="9525">
            <a:noFill/>
            <a:miter lim="800000"/>
            <a:headEnd/>
            <a:tailEnd/>
          </a:ln>
        </p:spPr>
        <p:txBody>
          <a:bodyPr lIns="0" tIns="0" rIns="0" bIns="0" anchorCtr="1"/>
          <a:lstStyle/>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b="1" u="sng">
              <a:latin typeface="Arial" charset="0"/>
            </a:endParaRP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b="1">
                <a:solidFill>
                  <a:srgbClr val="000099"/>
                </a:solidFill>
                <a:latin typeface="Arial" charset="0"/>
              </a:rPr>
              <a:t>A Brief History Of VHDL</a:t>
            </a:r>
            <a:endParaRPr lang="en-GB" sz="2000" b="1" u="sng">
              <a:latin typeface="Arial" charset="0"/>
            </a:endParaRP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a:latin typeface="Arial" charset="0"/>
            </a:endParaRP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a:latin typeface="Arial" charset="0"/>
            </a:endParaRPr>
          </a:p>
          <a:p>
            <a:pPr eaLnBrk="0" hangingPunct="0">
              <a:lnSpc>
                <a:spcPct val="95000"/>
              </a:lnSpc>
              <a:buClr>
                <a:srgbClr val="000000"/>
              </a:buClr>
              <a:buSzPct val="75000"/>
              <a:buFontTx/>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a:latin typeface="Arial" charset="0"/>
              </a:rPr>
              <a:t>  VHDL stands for </a:t>
            </a:r>
            <a:r>
              <a:rPr lang="en-GB" sz="2000">
                <a:solidFill>
                  <a:srgbClr val="FF0000"/>
                </a:solidFill>
                <a:latin typeface="Arial" charset="0"/>
              </a:rPr>
              <a:t>V</a:t>
            </a:r>
            <a:r>
              <a:rPr lang="en-GB" sz="2000">
                <a:latin typeface="Arial" charset="0"/>
              </a:rPr>
              <a:t>ery high speed  integrated circuit </a:t>
            </a:r>
            <a:r>
              <a:rPr lang="en-GB" sz="2000">
                <a:solidFill>
                  <a:srgbClr val="FF0000"/>
                </a:solidFill>
                <a:latin typeface="Arial" charset="0"/>
              </a:rPr>
              <a:t>H</a:t>
            </a:r>
            <a:r>
              <a:rPr lang="en-GB" sz="2000">
                <a:latin typeface="Arial" charset="0"/>
              </a:rPr>
              <a:t>ardware </a:t>
            </a:r>
            <a:r>
              <a:rPr lang="en-GB" sz="2000">
                <a:solidFill>
                  <a:srgbClr val="FF0000"/>
                </a:solidFill>
                <a:latin typeface="Arial" charset="0"/>
              </a:rPr>
              <a:t>D</a:t>
            </a:r>
            <a:r>
              <a:rPr lang="en-GB" sz="2000">
                <a:latin typeface="Arial" charset="0"/>
              </a:rPr>
              <a:t>escription </a:t>
            </a:r>
            <a:r>
              <a:rPr lang="en-GB" sz="2000">
                <a:solidFill>
                  <a:srgbClr val="FF0000"/>
                </a:solidFill>
                <a:latin typeface="Arial" charset="0"/>
              </a:rPr>
              <a:t>L</a:t>
            </a:r>
            <a:r>
              <a:rPr lang="en-GB" sz="2000">
                <a:latin typeface="Arial" charset="0"/>
              </a:rPr>
              <a:t>anguage</a:t>
            </a: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a:latin typeface="Arial" charset="0"/>
            </a:endParaRPr>
          </a:p>
          <a:p>
            <a:pPr eaLnBrk="0" hangingPunct="0">
              <a:lnSpc>
                <a:spcPct val="95000"/>
              </a:lnSpc>
              <a:buClr>
                <a:srgbClr val="000000"/>
              </a:buClr>
              <a:buSzPct val="75000"/>
              <a:buFontTx/>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a:latin typeface="Arial" charset="0"/>
              </a:rPr>
              <a:t> Funded by the US Department of Defense in the 80's</a:t>
            </a: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a:latin typeface="Arial" charset="0"/>
            </a:endParaRPr>
          </a:p>
          <a:p>
            <a:pPr eaLnBrk="0" hangingPunct="0">
              <a:lnSpc>
                <a:spcPct val="95000"/>
              </a:lnSpc>
              <a:buClr>
                <a:srgbClr val="000000"/>
              </a:buClr>
              <a:buSzPct val="75000"/>
              <a:buFontTx/>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a:latin typeface="Arial" charset="0"/>
              </a:rPr>
              <a:t> Originally meant for design standardisation, documentation, simulation and ease of maintenance.</a:t>
            </a: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a:latin typeface="Arial" charset="0"/>
            </a:endParaRPr>
          </a:p>
          <a:p>
            <a:pPr eaLnBrk="0" hangingPunct="0">
              <a:lnSpc>
                <a:spcPct val="95000"/>
              </a:lnSpc>
              <a:buClr>
                <a:srgbClr val="000000"/>
              </a:buClr>
              <a:buSzPct val="75000"/>
              <a:buFontTx/>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a:latin typeface="Arial" charset="0"/>
              </a:rPr>
              <a:t> Established as IEEE standard IEEE 1076 in 1987. An updated standard, IEEE 1164 was adopted in 1993. In 1996 IEEE 1076.3 became a VHDL synthesis standard.</a:t>
            </a:r>
          </a:p>
          <a:p>
            <a:pPr eaLnBrk="0" hangingPunct="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GB" sz="2000">
              <a:latin typeface="Arial" charset="0"/>
            </a:endParaRPr>
          </a:p>
          <a:p>
            <a:pPr eaLnBrk="0" hangingPunct="0">
              <a:lnSpc>
                <a:spcPct val="95000"/>
              </a:lnSpc>
              <a:buClr>
                <a:srgbClr val="000000"/>
              </a:buClr>
              <a:buSzPct val="75000"/>
              <a:buFontTx/>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a:latin typeface="Arial" charset="0"/>
              </a:rPr>
              <a:t> Today VHDL is widely used across the industry for design description, simulation and synthesis.</a:t>
            </a:r>
            <a:r>
              <a:rPr lang="en-GB" sz="2000" b="1">
                <a:latin typeface="Arial" charset="0"/>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685800" y="457200"/>
            <a:ext cx="7772400" cy="762000"/>
          </a:xfrm>
        </p:spPr>
        <p:txBody>
          <a:bodyPr/>
          <a:lstStyle/>
          <a:p>
            <a:r>
              <a:rPr lang="en-US" sz="1800"/>
              <a:t>About VHDL</a:t>
            </a:r>
            <a:endParaRPr lang="en-US"/>
          </a:p>
        </p:txBody>
      </p:sp>
      <p:sp>
        <p:nvSpPr>
          <p:cNvPr id="320515" name="Rectangle 3"/>
          <p:cNvSpPr>
            <a:spLocks noGrp="1" noChangeArrowheads="1"/>
          </p:cNvSpPr>
          <p:nvPr>
            <p:ph type="body" idx="1"/>
          </p:nvPr>
        </p:nvSpPr>
        <p:spPr/>
        <p:txBody>
          <a:bodyPr/>
          <a:lstStyle/>
          <a:p>
            <a:r>
              <a:rPr lang="en-US" sz="2000"/>
              <a:t>VHDL is not case sensitive</a:t>
            </a:r>
          </a:p>
          <a:p>
            <a:r>
              <a:rPr lang="en-US" sz="2000"/>
              <a:t>VHDL is a free form language. You can write the whole program on a single line.</a:t>
            </a:r>
          </a:p>
          <a:p>
            <a:endParaRPr lang="en-US" sz="2000"/>
          </a:p>
          <a:p>
            <a:pPr>
              <a:buFontTx/>
              <a:buNone/>
            </a:pPr>
            <a:r>
              <a:rPr lang="en-US" sz="2000">
                <a:solidFill>
                  <a:srgbClr val="006A00"/>
                </a:solidFill>
              </a:rPr>
              <a:t>--</a:t>
            </a:r>
            <a:r>
              <a:rPr lang="en-US" sz="2000"/>
              <a:t> </a:t>
            </a:r>
            <a:r>
              <a:rPr lang="en-US" sz="2000">
                <a:solidFill>
                  <a:srgbClr val="006A00"/>
                </a:solidFill>
              </a:rPr>
              <a:t>This is a VHDL comment</a:t>
            </a:r>
            <a:endParaRPr lang="en-US" sz="2000"/>
          </a:p>
          <a:p>
            <a:pPr>
              <a:buFontTx/>
              <a:buNone/>
            </a:pPr>
            <a:r>
              <a:rPr lang="en-US" sz="2000" b="1">
                <a:solidFill>
                  <a:srgbClr val="E20A2E"/>
                </a:solidFill>
                <a:latin typeface="Courier New" pitchFamily="49" charset="0"/>
              </a:rPr>
              <a:t>entity</a:t>
            </a:r>
            <a:r>
              <a:rPr lang="en-US" sz="2000" b="1">
                <a:latin typeface="Courier New" pitchFamily="49" charset="0"/>
              </a:rPr>
              <a:t> my_exor </a:t>
            </a:r>
            <a:r>
              <a:rPr lang="en-US" sz="2000" b="1">
                <a:solidFill>
                  <a:srgbClr val="E20A2E"/>
                </a:solidFill>
                <a:latin typeface="Courier New" pitchFamily="49" charset="0"/>
              </a:rPr>
              <a:t>is</a:t>
            </a:r>
            <a:r>
              <a:rPr lang="en-US" sz="2000"/>
              <a:t>  </a:t>
            </a:r>
            <a:r>
              <a:rPr lang="en-US" sz="2000" b="1">
                <a:solidFill>
                  <a:srgbClr val="006A00"/>
                </a:solidFill>
                <a:latin typeface="Courier New" pitchFamily="49" charset="0"/>
              </a:rPr>
              <a:t>--</a:t>
            </a:r>
            <a:r>
              <a:rPr lang="en-US" sz="2000"/>
              <a:t> </a:t>
            </a:r>
            <a:r>
              <a:rPr lang="en-US" sz="2000">
                <a:solidFill>
                  <a:srgbClr val="006A00"/>
                </a:solidFill>
              </a:rPr>
              <a:t>one more comment</a:t>
            </a:r>
            <a:endParaRPr lang="en-US" sz="2000"/>
          </a:p>
          <a:p>
            <a:pPr>
              <a:buFontTx/>
              <a:buNone/>
            </a:pPr>
            <a:r>
              <a:rPr lang="en-US" sz="2000" b="1">
                <a:solidFill>
                  <a:srgbClr val="E20A2E"/>
                </a:solidFill>
                <a:latin typeface="Courier New" pitchFamily="49" charset="0"/>
              </a:rPr>
              <a:t>begin</a:t>
            </a:r>
          </a:p>
          <a:p>
            <a:pPr>
              <a:buFontTx/>
              <a:buNone/>
            </a:pPr>
            <a:r>
              <a:rPr lang="en-US" sz="2000" b="1">
                <a:solidFill>
                  <a:srgbClr val="E20A2E"/>
                </a:solidFill>
                <a:latin typeface="Courier New" pitchFamily="49" charset="0"/>
              </a:rPr>
              <a:t>...</a:t>
            </a:r>
            <a:endParaRPr lang="en-US" sz="2000" b="1">
              <a:solidFill>
                <a:schemeClr val="hlink"/>
              </a:solidFill>
              <a:latin typeface="Courier New" pitchFamily="49" charset="0"/>
            </a:endParaRPr>
          </a:p>
          <a:p>
            <a:pPr>
              <a:buFontTx/>
              <a:buNone/>
            </a:pPr>
            <a:r>
              <a:rPr lang="en-US" sz="2000" b="1">
                <a:solidFill>
                  <a:srgbClr val="E20A2E"/>
                </a:solidFill>
                <a:latin typeface="Courier New" pitchFamily="49" charset="0"/>
              </a:rPr>
              <a:t>end</a:t>
            </a:r>
            <a:r>
              <a:rPr lang="en-US" sz="2000" b="1">
                <a:solidFill>
                  <a:schemeClr val="hlink"/>
                </a:solidFill>
                <a:latin typeface="Courier New" pitchFamily="49" charset="0"/>
              </a:rPr>
              <a:t> </a:t>
            </a:r>
            <a:r>
              <a:rPr lang="en-US" sz="2000" b="1">
                <a:latin typeface="Courier New" pitchFamily="49" charset="0"/>
              </a:rPr>
              <a:t>my_exor;</a:t>
            </a:r>
            <a:endParaRPr lang="en-US" sz="20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ChangeArrowheads="1"/>
          </p:cNvSpPr>
          <p:nvPr/>
        </p:nvSpPr>
        <p:spPr bwMode="auto">
          <a:xfrm>
            <a:off x="304800" y="1066800"/>
            <a:ext cx="5181600" cy="5235575"/>
          </a:xfrm>
          <a:prstGeom prst="rect">
            <a:avLst/>
          </a:prstGeom>
          <a:solidFill>
            <a:schemeClr val="bg1"/>
          </a:solidFill>
          <a:ln w="12700">
            <a:solidFill>
              <a:schemeClr val="tx1"/>
            </a:solidFill>
            <a:miter lim="800000"/>
            <a:headEnd/>
            <a:tailEnd/>
          </a:ln>
          <a:effectLst/>
        </p:spPr>
        <p:txBody>
          <a:bodyPr lIns="90488" tIns="44450" rIns="90488" bIns="44450">
            <a:spAutoFit/>
          </a:bodyPr>
          <a:lstStyle/>
          <a:p>
            <a:pPr eaLnBrk="0" hangingPunct="0"/>
            <a:r>
              <a:rPr lang="en-US" sz="1600" b="1">
                <a:latin typeface="Courier New" pitchFamily="49" charset="0"/>
              </a:rPr>
              <a:t>-- This is my first VHDL program</a:t>
            </a:r>
          </a:p>
          <a:p>
            <a:pPr eaLnBrk="0" hangingPunct="0"/>
            <a:endParaRPr lang="en-US" sz="1600" b="1">
              <a:latin typeface="Courier New" pitchFamily="49" charset="0"/>
            </a:endParaRPr>
          </a:p>
          <a:p>
            <a:pPr eaLnBrk="0" hangingPunct="0"/>
            <a:r>
              <a:rPr lang="en-US" sz="1600" b="1">
                <a:latin typeface="Courier New" pitchFamily="49" charset="0"/>
              </a:rPr>
              <a:t>library IEEE;</a:t>
            </a:r>
          </a:p>
          <a:p>
            <a:pPr eaLnBrk="0" hangingPunct="0"/>
            <a:r>
              <a:rPr lang="en-US" sz="1600" b="1">
                <a:latin typeface="Courier New" pitchFamily="49" charset="0"/>
              </a:rPr>
              <a:t>use IEEE.std_logic_1164.all;</a:t>
            </a:r>
          </a:p>
          <a:p>
            <a:pPr eaLnBrk="0" hangingPunct="0"/>
            <a:endParaRPr lang="en-US" sz="1600" b="1">
              <a:latin typeface="Courier New" pitchFamily="49" charset="0"/>
            </a:endParaRPr>
          </a:p>
          <a:p>
            <a:pPr eaLnBrk="0" hangingPunct="0"/>
            <a:r>
              <a:rPr lang="en-US" sz="1600" b="1">
                <a:solidFill>
                  <a:srgbClr val="E20A2E"/>
                </a:solidFill>
                <a:latin typeface="Courier New" pitchFamily="49" charset="0"/>
              </a:rPr>
              <a:t>entity my_exor is</a:t>
            </a:r>
          </a:p>
          <a:p>
            <a:pPr eaLnBrk="0" hangingPunct="0"/>
            <a:r>
              <a:rPr lang="en-US" sz="1600" b="1">
                <a:solidFill>
                  <a:srgbClr val="E20A2E"/>
                </a:solidFill>
                <a:latin typeface="Courier New" pitchFamily="49" charset="0"/>
              </a:rPr>
              <a:t>port (</a:t>
            </a:r>
            <a:r>
              <a:rPr lang="en-US" sz="1600" b="1">
                <a:solidFill>
                  <a:srgbClr val="000099"/>
                </a:solidFill>
                <a:latin typeface="Courier New" pitchFamily="49" charset="0"/>
              </a:rPr>
              <a:t>ip1</a:t>
            </a:r>
            <a:r>
              <a:rPr lang="en-US" sz="1600" b="1">
                <a:solidFill>
                  <a:schemeClr val="hlink"/>
                </a:solidFill>
                <a:latin typeface="Courier New" pitchFamily="49" charset="0"/>
              </a:rPr>
              <a:t>   </a:t>
            </a:r>
            <a:r>
              <a:rPr lang="en-US" sz="1600" b="1">
                <a:solidFill>
                  <a:srgbClr val="E20A2E"/>
                </a:solidFill>
                <a:latin typeface="Courier New" pitchFamily="49" charset="0"/>
              </a:rPr>
              <a:t>: in  std_logic;</a:t>
            </a:r>
            <a:endParaRPr lang="en-US" sz="1600" b="1">
              <a:solidFill>
                <a:schemeClr val="hlink"/>
              </a:solidFill>
              <a:latin typeface="Courier New" pitchFamily="49" charset="0"/>
            </a:endParaRPr>
          </a:p>
          <a:p>
            <a:pPr eaLnBrk="0" hangingPunct="0"/>
            <a:r>
              <a:rPr lang="en-US" sz="1600" b="1">
                <a:solidFill>
                  <a:schemeClr val="hlink"/>
                </a:solidFill>
                <a:latin typeface="Courier New" pitchFamily="49" charset="0"/>
              </a:rPr>
              <a:t>      </a:t>
            </a:r>
            <a:r>
              <a:rPr lang="en-US" sz="1600" b="1">
                <a:solidFill>
                  <a:srgbClr val="000099"/>
                </a:solidFill>
                <a:latin typeface="Courier New" pitchFamily="49" charset="0"/>
              </a:rPr>
              <a:t>ip2</a:t>
            </a:r>
            <a:r>
              <a:rPr lang="en-US" sz="1600" b="1">
                <a:solidFill>
                  <a:schemeClr val="hlink"/>
                </a:solidFill>
                <a:latin typeface="Courier New" pitchFamily="49" charset="0"/>
              </a:rPr>
              <a:t>   </a:t>
            </a:r>
            <a:r>
              <a:rPr lang="en-US" sz="1600" b="1">
                <a:solidFill>
                  <a:srgbClr val="E20A2E"/>
                </a:solidFill>
                <a:latin typeface="Courier New" pitchFamily="49" charset="0"/>
              </a:rPr>
              <a:t>: in  std_logic;</a:t>
            </a:r>
            <a:endParaRPr lang="en-US" sz="1600" b="1">
              <a:solidFill>
                <a:schemeClr val="hlink"/>
              </a:solidFill>
              <a:latin typeface="Courier New" pitchFamily="49" charset="0"/>
            </a:endParaRPr>
          </a:p>
          <a:p>
            <a:pPr eaLnBrk="0" hangingPunct="0"/>
            <a:r>
              <a:rPr lang="en-US" sz="1600" b="1">
                <a:solidFill>
                  <a:schemeClr val="hlink"/>
                </a:solidFill>
                <a:latin typeface="Courier New" pitchFamily="49" charset="0"/>
              </a:rPr>
              <a:t>      </a:t>
            </a:r>
            <a:r>
              <a:rPr lang="en-US" sz="1600" b="1">
                <a:solidFill>
                  <a:srgbClr val="000099"/>
                </a:solidFill>
                <a:latin typeface="Courier New" pitchFamily="49" charset="0"/>
              </a:rPr>
              <a:t>op1</a:t>
            </a:r>
            <a:r>
              <a:rPr lang="en-US" sz="1600" b="1">
                <a:solidFill>
                  <a:schemeClr val="hlink"/>
                </a:solidFill>
                <a:latin typeface="Courier New" pitchFamily="49" charset="0"/>
              </a:rPr>
              <a:t>   </a:t>
            </a:r>
            <a:r>
              <a:rPr lang="en-US" sz="1600" b="1">
                <a:solidFill>
                  <a:srgbClr val="E20A2E"/>
                </a:solidFill>
                <a:latin typeface="Courier New" pitchFamily="49" charset="0"/>
              </a:rPr>
              <a:t>: out std_logic</a:t>
            </a:r>
          </a:p>
          <a:p>
            <a:pPr eaLnBrk="0" hangingPunct="0"/>
            <a:r>
              <a:rPr lang="en-US" sz="1600" b="1">
                <a:solidFill>
                  <a:schemeClr val="hlink"/>
                </a:solidFill>
                <a:latin typeface="Courier New" pitchFamily="49" charset="0"/>
              </a:rPr>
              <a:t>     </a:t>
            </a:r>
            <a:r>
              <a:rPr lang="en-US" sz="1600" b="1">
                <a:solidFill>
                  <a:srgbClr val="E20A2E"/>
                </a:solidFill>
                <a:latin typeface="Courier New" pitchFamily="49" charset="0"/>
              </a:rPr>
              <a:t>);</a:t>
            </a:r>
          </a:p>
          <a:p>
            <a:pPr eaLnBrk="0" hangingPunct="0"/>
            <a:r>
              <a:rPr lang="en-US" sz="1600" b="1">
                <a:solidFill>
                  <a:srgbClr val="E20A2E"/>
                </a:solidFill>
                <a:latin typeface="Courier New" pitchFamily="49" charset="0"/>
              </a:rPr>
              <a:t>end my_exor;</a:t>
            </a:r>
          </a:p>
          <a:p>
            <a:pPr eaLnBrk="0" hangingPunct="0"/>
            <a:endParaRPr lang="en-US" sz="1600" b="1">
              <a:solidFill>
                <a:srgbClr val="E20A2E"/>
              </a:solidFill>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a:p>
            <a:pPr eaLnBrk="0" hangingPunct="0"/>
            <a:endParaRPr lang="en-US" sz="1600" b="1">
              <a:latin typeface="Courier New" pitchFamily="49" charset="0"/>
            </a:endParaRPr>
          </a:p>
        </p:txBody>
      </p:sp>
      <p:sp>
        <p:nvSpPr>
          <p:cNvPr id="321539" name="Rectangle 3"/>
          <p:cNvSpPr>
            <a:spLocks noChangeArrowheads="1"/>
          </p:cNvSpPr>
          <p:nvPr/>
        </p:nvSpPr>
        <p:spPr bwMode="auto">
          <a:xfrm>
            <a:off x="4608513" y="1652588"/>
            <a:ext cx="4392612" cy="1525587"/>
          </a:xfrm>
          <a:prstGeom prst="rect">
            <a:avLst/>
          </a:prstGeom>
          <a:solidFill>
            <a:schemeClr val="bg1"/>
          </a:solidFill>
          <a:ln w="12700">
            <a:solidFill>
              <a:srgbClr val="FF0000"/>
            </a:solidFill>
            <a:miter lim="800000"/>
            <a:headEnd/>
            <a:tailEnd/>
          </a:ln>
          <a:effectLst>
            <a:outerShdw dist="107763" dir="2700000" algn="ctr" rotWithShape="0">
              <a:schemeClr val="bg2"/>
            </a:outerShdw>
          </a:effectLst>
        </p:spPr>
        <p:txBody>
          <a:bodyPr wrap="none" lIns="90488" tIns="44450" rIns="90488" bIns="44450" anchor="ctr"/>
          <a:lstStyle/>
          <a:p>
            <a:pPr eaLnBrk="0" hangingPunct="0"/>
            <a:r>
              <a:rPr lang="en-US" sz="1800" b="1">
                <a:latin typeface="Arial" charset="0"/>
              </a:rPr>
              <a:t>entity declaration - describes the </a:t>
            </a:r>
          </a:p>
          <a:p>
            <a:pPr eaLnBrk="0" hangingPunct="0"/>
            <a:r>
              <a:rPr lang="en-US" sz="1800" b="1">
                <a:latin typeface="Arial" charset="0"/>
              </a:rPr>
              <a:t>boundaries of the object.</a:t>
            </a:r>
          </a:p>
          <a:p>
            <a:pPr eaLnBrk="0" hangingPunct="0"/>
            <a:r>
              <a:rPr lang="en-US" sz="1800" b="1">
                <a:latin typeface="Arial" charset="0"/>
              </a:rPr>
              <a:t>It defines the names of the </a:t>
            </a:r>
            <a:r>
              <a:rPr lang="en-US" sz="1800" b="1">
                <a:solidFill>
                  <a:srgbClr val="000099"/>
                </a:solidFill>
                <a:latin typeface="Arial" charset="0"/>
              </a:rPr>
              <a:t>ports</a:t>
            </a:r>
            <a:r>
              <a:rPr lang="en-US" sz="1800" b="1">
                <a:latin typeface="Arial" charset="0"/>
              </a:rPr>
              <a:t>, their</a:t>
            </a:r>
          </a:p>
          <a:p>
            <a:pPr eaLnBrk="0" hangingPunct="0"/>
            <a:r>
              <a:rPr lang="en-US" sz="1800" b="1">
                <a:latin typeface="Arial" charset="0"/>
              </a:rPr>
              <a:t>mode and their type.</a:t>
            </a:r>
          </a:p>
        </p:txBody>
      </p:sp>
      <p:sp>
        <p:nvSpPr>
          <p:cNvPr id="321540" name="Line 4"/>
          <p:cNvSpPr>
            <a:spLocks noChangeShapeType="1"/>
          </p:cNvSpPr>
          <p:nvPr/>
        </p:nvSpPr>
        <p:spPr bwMode="auto">
          <a:xfrm flipH="1">
            <a:off x="3048000" y="2438400"/>
            <a:ext cx="1582738" cy="0"/>
          </a:xfrm>
          <a:prstGeom prst="line">
            <a:avLst/>
          </a:prstGeom>
          <a:noFill/>
          <a:ln w="19050">
            <a:solidFill>
              <a:schemeClr val="tx1"/>
            </a:solidFill>
            <a:prstDash val="sysDot"/>
            <a:round/>
            <a:headEnd/>
            <a:tailEnd type="triangle" w="med" len="med"/>
          </a:ln>
          <a:effectLst/>
        </p:spPr>
        <p:txBody>
          <a:bodyPr wrap="none" anchor="ctr"/>
          <a:lstStyle/>
          <a:p>
            <a:endParaRPr lang="en-US"/>
          </a:p>
        </p:txBody>
      </p:sp>
      <p:sp>
        <p:nvSpPr>
          <p:cNvPr id="321541" name="Rectangle 5"/>
          <p:cNvSpPr>
            <a:spLocks noChangeArrowheads="1"/>
          </p:cNvSpPr>
          <p:nvPr/>
        </p:nvSpPr>
        <p:spPr bwMode="auto">
          <a:xfrm>
            <a:off x="352425" y="549275"/>
            <a:ext cx="3395663" cy="454025"/>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b="1">
                <a:solidFill>
                  <a:srgbClr val="000099"/>
                </a:solidFill>
              </a:rPr>
              <a:t>my EXOR gate</a:t>
            </a:r>
            <a:r>
              <a:rPr lang="en-US" b="1"/>
              <a:t>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3764</Words>
  <Application>Microsoft Office PowerPoint</Application>
  <PresentationFormat>On-screen Show (4:3)</PresentationFormat>
  <Paragraphs>735</Paragraphs>
  <Slides>62</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65" baseType="lpstr">
      <vt:lpstr>Office Theme</vt:lpstr>
      <vt:lpstr>Bitmap Image</vt:lpstr>
      <vt:lpstr>Artwork</vt:lpstr>
      <vt:lpstr>Constructs in VHDL</vt:lpstr>
      <vt:lpstr>Why HDLs?</vt:lpstr>
      <vt:lpstr>e.g.</vt:lpstr>
      <vt:lpstr>Features of HDLs</vt:lpstr>
      <vt:lpstr>Slide 5</vt:lpstr>
      <vt:lpstr>Slide 6</vt:lpstr>
      <vt:lpstr>Slide 7</vt:lpstr>
      <vt:lpstr>About VHDL</vt:lpstr>
      <vt:lpstr>Slide 9</vt:lpstr>
      <vt:lpstr>Slide 10</vt:lpstr>
      <vt:lpstr>Slide 11</vt:lpstr>
      <vt:lpstr>Slide 12</vt:lpstr>
      <vt:lpstr>Slide 13</vt:lpstr>
      <vt:lpstr>Slide 14</vt:lpstr>
      <vt:lpstr>Slide 15</vt:lpstr>
      <vt:lpstr>Slide 16</vt:lpstr>
      <vt:lpstr>Slide 17</vt:lpstr>
      <vt:lpstr>Design Hierarchy Levels ( Modeling Styles)</vt:lpstr>
      <vt:lpstr>Dataflow Level</vt:lpstr>
      <vt:lpstr>Full Adder - Data flow</vt:lpstr>
      <vt:lpstr>Structural Level</vt:lpstr>
      <vt:lpstr>4-bit Ripple-Carry Adder - Structural Description</vt:lpstr>
      <vt:lpstr>4-bit Ripple-Carry Adder - Structural Description cntd.</vt:lpstr>
      <vt:lpstr>Behavioral Level</vt:lpstr>
      <vt:lpstr>Slide 25</vt:lpstr>
      <vt:lpstr>Slide 26</vt:lpstr>
      <vt:lpstr>Slide 27</vt:lpstr>
      <vt:lpstr>Concurrent Statements</vt:lpstr>
      <vt:lpstr>Concurrent statements contd.</vt:lpstr>
      <vt:lpstr>Conditional signal assignment</vt:lpstr>
      <vt:lpstr>Slide 31</vt:lpstr>
      <vt:lpstr>example</vt:lpstr>
      <vt:lpstr>example</vt:lpstr>
      <vt:lpstr>Selective signal assignment</vt:lpstr>
      <vt:lpstr>Difference between with and when statements</vt:lpstr>
      <vt:lpstr>Slide 36</vt:lpstr>
      <vt:lpstr>Component Instantiation</vt:lpstr>
      <vt:lpstr>Component Declaration and Instantiation</vt:lpstr>
      <vt:lpstr>Slide 39</vt:lpstr>
      <vt:lpstr>Slide 40</vt:lpstr>
      <vt:lpstr>Slide 41</vt:lpstr>
      <vt:lpstr>Component Instantiation contd.</vt:lpstr>
      <vt:lpstr>Process statement</vt:lpstr>
      <vt:lpstr>Slide 44</vt:lpstr>
      <vt:lpstr>Process contd.</vt:lpstr>
      <vt:lpstr>Slide 46</vt:lpstr>
      <vt:lpstr>Sequential Statements</vt:lpstr>
      <vt:lpstr>Slide 48</vt:lpstr>
      <vt:lpstr>Slide 49</vt:lpstr>
      <vt:lpstr>Slide 50</vt:lpstr>
      <vt:lpstr>The case statement - syntax</vt:lpstr>
      <vt:lpstr>Slide 52</vt:lpstr>
      <vt:lpstr>Slide 53</vt:lpstr>
      <vt:lpstr>Think Hardware! (Mutually exclusive conditions)</vt:lpstr>
      <vt:lpstr>Think Hardware! Use a case for mutually exclusive things</vt:lpstr>
      <vt:lpstr>BEHAVIORAL ( Processes using signals)</vt:lpstr>
      <vt:lpstr>BEHAVIORAL  ( Processes using Variables)</vt:lpstr>
      <vt:lpstr>Behavioral Description of a 3-to-8 Decoder</vt:lpstr>
      <vt:lpstr>A Different Behavioral Description of a 3-to-8 Decoder</vt:lpstr>
      <vt:lpstr>74x148 behavioral description (8 to 3 line cascadable Priority Encoder)</vt:lpstr>
      <vt:lpstr>Slide 61</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Constructs in VHDL</dc:title>
  <dc:creator>DIPTI</dc:creator>
  <cp:lastModifiedBy>etc</cp:lastModifiedBy>
  <cp:revision>2</cp:revision>
  <dcterms:created xsi:type="dcterms:W3CDTF">2018-10-27T08:53:27Z</dcterms:created>
  <dcterms:modified xsi:type="dcterms:W3CDTF">2018-10-29T08:44:42Z</dcterms:modified>
</cp:coreProperties>
</file>